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30"/>
  </p:notesMasterIdLst>
  <p:sldIdLst>
    <p:sldId id="258" r:id="rId6"/>
    <p:sldId id="363" r:id="rId7"/>
    <p:sldId id="362" r:id="rId8"/>
    <p:sldId id="359" r:id="rId9"/>
    <p:sldId id="364" r:id="rId10"/>
    <p:sldId id="344" r:id="rId11"/>
    <p:sldId id="345" r:id="rId12"/>
    <p:sldId id="350" r:id="rId13"/>
    <p:sldId id="347" r:id="rId14"/>
    <p:sldId id="462" r:id="rId15"/>
    <p:sldId id="468" r:id="rId16"/>
    <p:sldId id="564" r:id="rId17"/>
    <p:sldId id="571" r:id="rId18"/>
    <p:sldId id="568" r:id="rId19"/>
    <p:sldId id="575" r:id="rId20"/>
    <p:sldId id="257" r:id="rId21"/>
    <p:sldId id="320" r:id="rId22"/>
    <p:sldId id="570" r:id="rId23"/>
    <p:sldId id="336" r:id="rId24"/>
    <p:sldId id="361" r:id="rId25"/>
    <p:sldId id="358" r:id="rId26"/>
    <p:sldId id="267" r:id="rId27"/>
    <p:sldId id="578" r:id="rId28"/>
    <p:sldId id="5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965"/>
    <a:srgbClr val="8DC63F"/>
    <a:srgbClr val="E1F0CC"/>
    <a:srgbClr val="9BB3BF"/>
    <a:srgbClr val="C7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agebloomer.sharepoint.com/sites/HerbicideResistance/Shared%20Documents/Study%20Notes/Topic%20Notes/Energy%20Comparisons%20Colem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esT\AppData\Local\Microsoft\Windows\INetCache\Content.Outlook\VRLG2DGN\HMR%20Output%20Catalogue_Master_LJH20230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73025">
                <a:solidFill>
                  <a:srgbClr val="C00000"/>
                </a:solidFill>
              </a:ln>
              <a:effectLst/>
            </c:spPr>
          </c:marker>
          <c:xVal>
            <c:numRef>
              <c:f>Sheet1!$A$2:$A$42</c:f>
              <c:numCache>
                <c:formatCode>General</c:formatCode>
                <c:ptCount val="41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</c:v>
                </c:pt>
                <c:pt idx="40">
                  <c:v>2019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9">
                  <c:v>4</c:v>
                </c:pt>
                <c:pt idx="13">
                  <c:v>5</c:v>
                </c:pt>
                <c:pt idx="16">
                  <c:v>6</c:v>
                </c:pt>
                <c:pt idx="18">
                  <c:v>7</c:v>
                </c:pt>
                <c:pt idx="20">
                  <c:v>9</c:v>
                </c:pt>
                <c:pt idx="26">
                  <c:v>10</c:v>
                </c:pt>
                <c:pt idx="30">
                  <c:v>11</c:v>
                </c:pt>
                <c:pt idx="31">
                  <c:v>12</c:v>
                </c:pt>
                <c:pt idx="33">
                  <c:v>14</c:v>
                </c:pt>
                <c:pt idx="35">
                  <c:v>16</c:v>
                </c:pt>
                <c:pt idx="36">
                  <c:v>18</c:v>
                </c:pt>
                <c:pt idx="38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10-4E96-ABE9-8D2069868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404800"/>
        <c:axId val="580407096"/>
      </c:scatterChart>
      <c:valAx>
        <c:axId val="580404800"/>
        <c:scaling>
          <c:orientation val="minMax"/>
          <c:max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07096"/>
        <c:crosses val="autoZero"/>
        <c:crossBetween val="midCat"/>
      </c:valAx>
      <c:valAx>
        <c:axId val="58040709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500" dirty="0">
                    <a:solidFill>
                      <a:schemeClr val="tx1"/>
                    </a:solidFill>
                  </a:rPr>
                  <a:t>Number of resistant weed/herbicide</a:t>
                </a:r>
                <a:r>
                  <a:rPr lang="en-NZ" sz="1500" baseline="0" dirty="0">
                    <a:solidFill>
                      <a:schemeClr val="tx1"/>
                    </a:solidFill>
                  </a:rPr>
                  <a:t> combinations</a:t>
                </a:r>
                <a:endParaRPr lang="en-NZ" sz="15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0480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83458604125462E-2"/>
          <c:y val="2.1456937656438382E-2"/>
          <c:w val="0.8653620118677593"/>
          <c:h val="0.8157535792474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Jun 2017</c:v>
                </c:pt>
                <c:pt idx="1">
                  <c:v>Jun 2018</c:v>
                </c:pt>
                <c:pt idx="2">
                  <c:v>Jun 2019</c:v>
                </c:pt>
                <c:pt idx="3">
                  <c:v>Jun 2021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11.2</c:v>
                </c:pt>
                <c:pt idx="1">
                  <c:v>13.5</c:v>
                </c:pt>
                <c:pt idx="2">
                  <c:v>6.7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B-4E5A-B3C8-6F343C9E5D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Clover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Jun 2017</c:v>
                </c:pt>
                <c:pt idx="1">
                  <c:v>Jun 2018</c:v>
                </c:pt>
                <c:pt idx="2">
                  <c:v>Jun 2019</c:v>
                </c:pt>
                <c:pt idx="3">
                  <c:v>Jun 2021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12.5</c:v>
                </c:pt>
                <c:pt idx="1">
                  <c:v>14.3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8B-4E5A-B3C8-6F343C9E5D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Jun 2017</c:v>
                </c:pt>
                <c:pt idx="1">
                  <c:v>Jun 2018</c:v>
                </c:pt>
                <c:pt idx="2">
                  <c:v>Jun 2019</c:v>
                </c:pt>
                <c:pt idx="3">
                  <c:v>Jun 2021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12.8</c:v>
                </c:pt>
                <c:pt idx="1">
                  <c:v>15.4</c:v>
                </c:pt>
                <c:pt idx="2">
                  <c:v>7.6</c:v>
                </c:pt>
                <c:pt idx="3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8B-4E5A-B3C8-6F343C9E5D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Oats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Jun 2017</c:v>
                </c:pt>
                <c:pt idx="1">
                  <c:v>Jun 2018</c:v>
                </c:pt>
                <c:pt idx="2">
                  <c:v>Jun 2019</c:v>
                </c:pt>
                <c:pt idx="3">
                  <c:v>Jun 2021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9.4</c:v>
                </c:pt>
                <c:pt idx="1">
                  <c:v>13.3</c:v>
                </c:pt>
                <c:pt idx="2">
                  <c:v>7.4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8B-4E5A-B3C8-6F343C9E5DC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Ryegrass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Jun 2017</c:v>
                </c:pt>
                <c:pt idx="1">
                  <c:v>Jun 2018</c:v>
                </c:pt>
                <c:pt idx="2">
                  <c:v>Jun 2019</c:v>
                </c:pt>
                <c:pt idx="3">
                  <c:v>Jun 2021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12.4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8B-4E5A-B3C8-6F343C9E5DC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Lupin&amp;mustard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Jun 2017</c:v>
                </c:pt>
                <c:pt idx="1">
                  <c:v>Jun 2018</c:v>
                </c:pt>
                <c:pt idx="2">
                  <c:v>Jun 2019</c:v>
                </c:pt>
                <c:pt idx="3">
                  <c:v>Jun 2021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8B-4E5A-B3C8-6F343C9E5DC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Vetch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Jun 2017</c:v>
                </c:pt>
                <c:pt idx="1">
                  <c:v>Jun 2018</c:v>
                </c:pt>
                <c:pt idx="2">
                  <c:v>Jun 2019</c:v>
                </c:pt>
                <c:pt idx="3">
                  <c:v>Jun 2021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3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8B-4E5A-B3C8-6F343C9E5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7396416"/>
        <c:axId val="837395760"/>
      </c:barChart>
      <c:catAx>
        <c:axId val="8373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395760"/>
        <c:crosses val="autoZero"/>
        <c:auto val="1"/>
        <c:lblAlgn val="ctr"/>
        <c:lblOffset val="100"/>
        <c:noMultiLvlLbl val="0"/>
      </c:catAx>
      <c:valAx>
        <c:axId val="83739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Weight (t/ha)</a:t>
                </a:r>
              </a:p>
              <a:p>
                <a:pPr algn="ctr" rtl="0">
                  <a:defRPr/>
                </a:pPr>
                <a:endParaRPr lang="en-N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39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 sz="2000" dirty="0"/>
              <a:t>Energy Estimates Diesel Equivalent (L/ha)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24759405074366"/>
          <c:y val="0.16384366802456474"/>
          <c:w val="0.83953018372703414"/>
          <c:h val="0.561668995652888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Coleman!$T$8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Coleman!$S$9:$S$30</c:f>
              <c:strCache>
                <c:ptCount val="22"/>
                <c:pt idx="0">
                  <c:v>PMS 4</c:v>
                </c:pt>
                <c:pt idx="1">
                  <c:v>Flextine harrow1</c:v>
                </c:pt>
                <c:pt idx="2">
                  <c:v>Spoon Weeder1</c:v>
                </c:pt>
                <c:pt idx="3">
                  <c:v>Sweep cultivator1</c:v>
                </c:pt>
                <c:pt idx="4">
                  <c:v>Hoeing</c:v>
                </c:pt>
                <c:pt idx="5">
                  <c:v>Herbicides</c:v>
                </c:pt>
                <c:pt idx="6">
                  <c:v>Electrocution1</c:v>
                </c:pt>
                <c:pt idx="7">
                  <c:v>Electrocution2</c:v>
                </c:pt>
                <c:pt idx="8">
                  <c:v>Laser pyrolysis1</c:v>
                </c:pt>
                <c:pt idx="9">
                  <c:v>Mowing1</c:v>
                </c:pt>
                <c:pt idx="10">
                  <c:v>Power Harrow3</c:v>
                </c:pt>
                <c:pt idx="11">
                  <c:v>Spraying3</c:v>
                </c:pt>
                <c:pt idx="12">
                  <c:v>Plough3</c:v>
                </c:pt>
                <c:pt idx="13">
                  <c:v>Plough1</c:v>
                </c:pt>
                <c:pt idx="14">
                  <c:v>Ultraviolet1</c:v>
                </c:pt>
                <c:pt idx="15">
                  <c:v>Infrared1</c:v>
                </c:pt>
                <c:pt idx="16">
                  <c:v>Hot Water1</c:v>
                </c:pt>
                <c:pt idx="17">
                  <c:v>Hot Foam1</c:v>
                </c:pt>
                <c:pt idx="18">
                  <c:v>Steam1</c:v>
                </c:pt>
                <c:pt idx="19">
                  <c:v>Freezing1</c:v>
                </c:pt>
                <c:pt idx="20">
                  <c:v>Hot Air1</c:v>
                </c:pt>
                <c:pt idx="21">
                  <c:v>Microwaves1</c:v>
                </c:pt>
              </c:strCache>
            </c:strRef>
          </c:cat>
          <c:val>
            <c:numRef>
              <c:f>Coleman!$T$9:$T$30</c:f>
              <c:numCache>
                <c:formatCode>0</c:formatCode>
                <c:ptCount val="22"/>
                <c:pt idx="0" formatCode="General">
                  <c:v>0.2</c:v>
                </c:pt>
                <c:pt idx="1">
                  <c:v>4.2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15</c:v>
                </c:pt>
                <c:pt idx="6">
                  <c:v>15</c:v>
                </c:pt>
                <c:pt idx="7">
                  <c:v>32</c:v>
                </c:pt>
                <c:pt idx="8">
                  <c:v>15</c:v>
                </c:pt>
                <c:pt idx="9">
                  <c:v>30</c:v>
                </c:pt>
                <c:pt idx="10">
                  <c:v>230.39999999999998</c:v>
                </c:pt>
                <c:pt idx="11">
                  <c:v>307.2</c:v>
                </c:pt>
                <c:pt idx="12">
                  <c:v>614.4</c:v>
                </c:pt>
                <c:pt idx="13" formatCode="General">
                  <c:v>100</c:v>
                </c:pt>
                <c:pt idx="14" formatCode="General">
                  <c:v>600</c:v>
                </c:pt>
                <c:pt idx="15" formatCode="General">
                  <c:v>2000</c:v>
                </c:pt>
                <c:pt idx="16" formatCode="General">
                  <c:v>1500</c:v>
                </c:pt>
                <c:pt idx="17" formatCode="General">
                  <c:v>8200</c:v>
                </c:pt>
                <c:pt idx="18" formatCode="General">
                  <c:v>6920</c:v>
                </c:pt>
                <c:pt idx="19" formatCode="General">
                  <c:v>6000</c:v>
                </c:pt>
                <c:pt idx="20" formatCode="General">
                  <c:v>16000</c:v>
                </c:pt>
                <c:pt idx="21" formatCode="General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0-4EAB-ABD2-86C6A7823FB1}"/>
            </c:ext>
          </c:extLst>
        </c:ser>
        <c:ser>
          <c:idx val="1"/>
          <c:order val="1"/>
          <c:tx>
            <c:strRef>
              <c:f>Coleman!$U$8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1E9-4AF5-850E-DF741AE24FA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560-4EAB-ABD2-86C6A7823FB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60-4EAB-ABD2-86C6A7823FB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560-4EAB-ABD2-86C6A7823FB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60-4EAB-ABD2-86C6A7823FB1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560-4EAB-ABD2-86C6A7823FB1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60-4EAB-ABD2-86C6A7823FB1}"/>
              </c:ext>
            </c:extLst>
          </c:dPt>
          <c:dPt>
            <c:idx val="9"/>
            <c:invertIfNegative val="0"/>
            <c:bubble3D val="0"/>
            <c:spPr>
              <a:solidFill>
                <a:srgbClr val="C1CE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0-4EAB-ABD2-86C6A7823FB1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60-4EAB-ABD2-86C6A7823FB1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60-4EAB-ABD2-86C6A7823FB1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60-4EAB-ABD2-86C6A7823FB1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60-4EAB-ABD2-86C6A7823FB1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60-4EAB-ABD2-86C6A7823FB1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0-4EAB-ABD2-86C6A7823FB1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60-4EAB-ABD2-86C6A7823FB1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0-4EAB-ABD2-86C6A7823FB1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560-4EAB-ABD2-86C6A7823FB1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560-4EAB-ABD2-86C6A7823FB1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560-4EAB-ABD2-86C6A7823FB1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560-4EAB-ABD2-86C6A7823FB1}"/>
              </c:ext>
            </c:extLst>
          </c:dPt>
          <c:cat>
            <c:strRef>
              <c:f>Coleman!$S$9:$S$30</c:f>
              <c:strCache>
                <c:ptCount val="22"/>
                <c:pt idx="0">
                  <c:v>PMS 4</c:v>
                </c:pt>
                <c:pt idx="1">
                  <c:v>Flextine harrow1</c:v>
                </c:pt>
                <c:pt idx="2">
                  <c:v>Spoon Weeder1</c:v>
                </c:pt>
                <c:pt idx="3">
                  <c:v>Sweep cultivator1</c:v>
                </c:pt>
                <c:pt idx="4">
                  <c:v>Hoeing</c:v>
                </c:pt>
                <c:pt idx="5">
                  <c:v>Herbicides</c:v>
                </c:pt>
                <c:pt idx="6">
                  <c:v>Electrocution1</c:v>
                </c:pt>
                <c:pt idx="7">
                  <c:v>Electrocution2</c:v>
                </c:pt>
                <c:pt idx="8">
                  <c:v>Laser pyrolysis1</c:v>
                </c:pt>
                <c:pt idx="9">
                  <c:v>Mowing1</c:v>
                </c:pt>
                <c:pt idx="10">
                  <c:v>Power Harrow3</c:v>
                </c:pt>
                <c:pt idx="11">
                  <c:v>Spraying3</c:v>
                </c:pt>
                <c:pt idx="12">
                  <c:v>Plough3</c:v>
                </c:pt>
                <c:pt idx="13">
                  <c:v>Plough1</c:v>
                </c:pt>
                <c:pt idx="14">
                  <c:v>Ultraviolet1</c:v>
                </c:pt>
                <c:pt idx="15">
                  <c:v>Infrared1</c:v>
                </c:pt>
                <c:pt idx="16">
                  <c:v>Hot Water1</c:v>
                </c:pt>
                <c:pt idx="17">
                  <c:v>Hot Foam1</c:v>
                </c:pt>
                <c:pt idx="18">
                  <c:v>Steam1</c:v>
                </c:pt>
                <c:pt idx="19">
                  <c:v>Freezing1</c:v>
                </c:pt>
                <c:pt idx="20">
                  <c:v>Hot Air1</c:v>
                </c:pt>
                <c:pt idx="21">
                  <c:v>Microwaves1</c:v>
                </c:pt>
              </c:strCache>
            </c:strRef>
          </c:cat>
          <c:val>
            <c:numRef>
              <c:f>Coleman!$U$9:$U$30</c:f>
              <c:numCache>
                <c:formatCode>0</c:formatCode>
                <c:ptCount val="22"/>
                <c:pt idx="0" formatCode="General">
                  <c:v>1</c:v>
                </c:pt>
                <c:pt idx="1">
                  <c:v>5.5</c:v>
                </c:pt>
                <c:pt idx="2">
                  <c:v>11</c:v>
                </c:pt>
                <c:pt idx="3">
                  <c:v>14</c:v>
                </c:pt>
                <c:pt idx="4">
                  <c:v>17</c:v>
                </c:pt>
                <c:pt idx="5">
                  <c:v>15</c:v>
                </c:pt>
                <c:pt idx="6">
                  <c:v>19</c:v>
                </c:pt>
                <c:pt idx="7">
                  <c:v>77</c:v>
                </c:pt>
                <c:pt idx="8">
                  <c:v>249</c:v>
                </c:pt>
                <c:pt idx="9">
                  <c:v>285</c:v>
                </c:pt>
                <c:pt idx="10">
                  <c:v>384</c:v>
                </c:pt>
                <c:pt idx="11">
                  <c:v>460.79999999999995</c:v>
                </c:pt>
                <c:pt idx="12">
                  <c:v>768</c:v>
                </c:pt>
                <c:pt idx="13" formatCode="General">
                  <c:v>800</c:v>
                </c:pt>
                <c:pt idx="14" formatCode="General">
                  <c:v>1000</c:v>
                </c:pt>
                <c:pt idx="15" formatCode="General">
                  <c:v>4000</c:v>
                </c:pt>
                <c:pt idx="16" formatCode="General">
                  <c:v>7600</c:v>
                </c:pt>
                <c:pt idx="17" formatCode="General">
                  <c:v>8215</c:v>
                </c:pt>
                <c:pt idx="18" formatCode="General">
                  <c:v>8900</c:v>
                </c:pt>
                <c:pt idx="19" formatCode="General">
                  <c:v>12000</c:v>
                </c:pt>
                <c:pt idx="20" formatCode="General">
                  <c:v>17000</c:v>
                </c:pt>
                <c:pt idx="21" formatCode="General">
                  <c:v>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0-4EAB-ABD2-86C6A7823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2008388528"/>
        <c:axId val="2007668416"/>
      </c:barChart>
      <c:catAx>
        <c:axId val="200838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bg1"/>
          </a:solidFill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668416"/>
        <c:crosses val="autoZero"/>
        <c:auto val="1"/>
        <c:lblAlgn val="ctr"/>
        <c:lblOffset val="100"/>
        <c:noMultiLvlLbl val="0"/>
      </c:catAx>
      <c:valAx>
        <c:axId val="20076684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38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73025">
                <a:solidFill>
                  <a:srgbClr val="C00000"/>
                </a:solidFill>
              </a:ln>
              <a:effectLst/>
            </c:spPr>
          </c:marker>
          <c:xVal>
            <c:numRef>
              <c:f>Sheet1!$A$2:$A$46</c:f>
              <c:numCache>
                <c:formatCode>General</c:formatCode>
                <c:ptCount val="45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</c:v>
                </c:pt>
                <c:pt idx="40">
                  <c:v>2019</c:v>
                </c:pt>
                <c:pt idx="41">
                  <c:v>2020</c:v>
                </c:pt>
                <c:pt idx="42">
                  <c:v>2021</c:v>
                </c:pt>
                <c:pt idx="43">
                  <c:v>2022</c:v>
                </c:pt>
                <c:pt idx="44">
                  <c:v>2023</c:v>
                </c:pt>
              </c:numCache>
            </c:numRef>
          </c:xVal>
          <c:yVal>
            <c:numRef>
              <c:f>Sheet1!$B$2:$B$46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9">
                  <c:v>4</c:v>
                </c:pt>
                <c:pt idx="13">
                  <c:v>5</c:v>
                </c:pt>
                <c:pt idx="16">
                  <c:v>6</c:v>
                </c:pt>
                <c:pt idx="18">
                  <c:v>7</c:v>
                </c:pt>
                <c:pt idx="20">
                  <c:v>9</c:v>
                </c:pt>
                <c:pt idx="26">
                  <c:v>11</c:v>
                </c:pt>
                <c:pt idx="30">
                  <c:v>12</c:v>
                </c:pt>
                <c:pt idx="31">
                  <c:v>14</c:v>
                </c:pt>
                <c:pt idx="33">
                  <c:v>16</c:v>
                </c:pt>
                <c:pt idx="35">
                  <c:v>17</c:v>
                </c:pt>
                <c:pt idx="36">
                  <c:v>19</c:v>
                </c:pt>
                <c:pt idx="38">
                  <c:v>20</c:v>
                </c:pt>
                <c:pt idx="41">
                  <c:v>21</c:v>
                </c:pt>
                <c:pt idx="42">
                  <c:v>27</c:v>
                </c:pt>
                <c:pt idx="43">
                  <c:v>28</c:v>
                </c:pt>
                <c:pt idx="44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10-4E96-ABE9-8D2069868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404800"/>
        <c:axId val="580407096"/>
      </c:scatterChart>
      <c:valAx>
        <c:axId val="58040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07096"/>
        <c:crosses val="autoZero"/>
        <c:crossBetween val="midCat"/>
      </c:valAx>
      <c:valAx>
        <c:axId val="58040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500" dirty="0">
                    <a:solidFill>
                      <a:schemeClr val="tx1"/>
                    </a:solidFill>
                  </a:rPr>
                  <a:t>Number of resistant weed/herbicide</a:t>
                </a:r>
                <a:r>
                  <a:rPr lang="en-NZ" sz="1500" baseline="0" dirty="0">
                    <a:solidFill>
                      <a:schemeClr val="tx1"/>
                    </a:solidFill>
                  </a:rPr>
                  <a:t> combinations</a:t>
                </a:r>
                <a:endParaRPr lang="en-NZ" sz="15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0480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Number of MHR outputs each</a:t>
            </a:r>
            <a:r>
              <a:rPr lang="en-NZ" baseline="0"/>
              <a:t> year</a:t>
            </a:r>
            <a:endParaRPr lang="en-N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'Output Counting'!$J$4</c:f>
              <c:strCache>
                <c:ptCount val="1"/>
                <c:pt idx="0">
                  <c:v>Science-type outputs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'Output Counting'!$K$2:$O$2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'Output Counting'!$K$4:$O$4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13</c:v>
                </c:pt>
                <c:pt idx="3">
                  <c:v>11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5-4A34-A1A7-E8479B19AFF4}"/>
            </c:ext>
          </c:extLst>
        </c:ser>
        <c:ser>
          <c:idx val="0"/>
          <c:order val="1"/>
          <c:tx>
            <c:strRef>
              <c:f>'Output Counting'!$J$3</c:f>
              <c:strCache>
                <c:ptCount val="1"/>
                <c:pt idx="0">
                  <c:v>Enduser-type outputs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'Output Counting'!$K$2:$O$2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'Output Counting'!$K$3:$O$3</c:f>
              <c:numCache>
                <c:formatCode>General</c:formatCode>
                <c:ptCount val="5"/>
                <c:pt idx="0">
                  <c:v>36</c:v>
                </c:pt>
                <c:pt idx="1">
                  <c:v>55</c:v>
                </c:pt>
                <c:pt idx="2">
                  <c:v>92</c:v>
                </c:pt>
                <c:pt idx="3">
                  <c:v>108</c:v>
                </c:pt>
                <c:pt idx="4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95-4A34-A1A7-E8479B19AFF4}"/>
            </c:ext>
          </c:extLst>
        </c:ser>
        <c:ser>
          <c:idx val="2"/>
          <c:order val="2"/>
          <c:tx>
            <c:strRef>
              <c:f>'Output Counting'!$J$5</c:f>
              <c:strCache>
                <c:ptCount val="1"/>
                <c:pt idx="0">
                  <c:v>Farmer feedback letters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'Output Counting'!$K$2:$O$2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'Output Counting'!$K$5:$O$5</c:f>
              <c:numCache>
                <c:formatCode>General</c:formatCode>
                <c:ptCount val="5"/>
                <c:pt idx="0">
                  <c:v>11</c:v>
                </c:pt>
                <c:pt idx="1">
                  <c:v>48</c:v>
                </c:pt>
                <c:pt idx="2">
                  <c:v>72</c:v>
                </c:pt>
                <c:pt idx="3">
                  <c:v>149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95-4A34-A1A7-E8479B19A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5694704"/>
        <c:axId val="1485581968"/>
        <c:axId val="0"/>
      </c:bar3DChart>
      <c:catAx>
        <c:axId val="148569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581968"/>
        <c:crosses val="autoZero"/>
        <c:auto val="1"/>
        <c:lblAlgn val="ctr"/>
        <c:lblOffset val="100"/>
        <c:noMultiLvlLbl val="0"/>
      </c:catAx>
      <c:valAx>
        <c:axId val="148558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Number</a:t>
                </a:r>
              </a:p>
            </c:rich>
          </c:tx>
          <c:layout>
            <c:manualLayout>
              <c:xMode val="edge"/>
              <c:yMode val="edge"/>
              <c:x val="0.21514187108788999"/>
              <c:y val="0.36289919661057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694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0.77147</cdr:x>
      <cdr:y>0.27281</cdr:y>
    </cdr:from>
    <cdr:to>
      <cdr:x>0.93921</cdr:x>
      <cdr:y>0.60273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2D0A4E4-B867-4483-9840-3FF866C683D9}"/>
            </a:ext>
          </a:extLst>
        </cdr:cNvPr>
        <cdr:cNvCxnSpPr/>
      </cdr:nvCxnSpPr>
      <cdr:spPr>
        <a:xfrm xmlns:a="http://schemas.openxmlformats.org/drawingml/2006/main" flipV="1">
          <a:off x="8542244" y="1401954"/>
          <a:ext cx="1857375" cy="169545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0.15074</cdr:x>
      <cdr:y>0.32182</cdr:y>
    </cdr:from>
    <cdr:to>
      <cdr:x>0.19294</cdr:x>
      <cdr:y>0.40092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2F3391A-8A3F-0914-7E57-7E3C009698A7}"/>
            </a:ext>
          </a:extLst>
        </cdr:cNvPr>
        <cdr:cNvSpPr txBox="1"/>
      </cdr:nvSpPr>
      <cdr:spPr>
        <a:xfrm xmlns:a="http://schemas.openxmlformats.org/drawingml/2006/main">
          <a:off x="1667124" y="1743861"/>
          <a:ext cx="466706" cy="428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NZ" sz="3200" dirty="0">
              <a:solidFill>
                <a:srgbClr val="FF0000"/>
              </a:solidFill>
              <a:sym typeface="Wingdings" panose="05000000000000000000" pitchFamily="2" charset="2"/>
            </a:rPr>
            <a:t></a:t>
          </a:r>
          <a:endParaRPr lang="en-NZ" sz="3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0.17455</cdr:x>
      <cdr:y>0.37552</cdr:y>
    </cdr:from>
    <cdr:to>
      <cdr:x>0.21675</cdr:x>
      <cdr:y>0.45462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C0C880-07B5-904E-504F-8416340C1856}"/>
            </a:ext>
          </a:extLst>
        </cdr:cNvPr>
        <cdr:cNvSpPr txBox="1"/>
      </cdr:nvSpPr>
      <cdr:spPr>
        <a:xfrm xmlns:a="http://schemas.openxmlformats.org/drawingml/2006/main">
          <a:off x="1930360" y="2034806"/>
          <a:ext cx="466706" cy="428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dirty="0">
              <a:solidFill>
                <a:srgbClr val="FF0000"/>
              </a:solidFill>
              <a:sym typeface="Wingdings" panose="05000000000000000000" pitchFamily="2" charset="2"/>
            </a:rPr>
            <a:t></a:t>
          </a:r>
          <a:endParaRPr lang="en-NZ" sz="3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0.39177</cdr:x>
      <cdr:y>0.18631</cdr:y>
    </cdr:from>
    <cdr:to>
      <cdr:x>0.43397</cdr:x>
      <cdr:y>0.26541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6C0C880-07B5-904E-504F-8416340C1856}"/>
            </a:ext>
          </a:extLst>
        </cdr:cNvPr>
        <cdr:cNvSpPr txBox="1"/>
      </cdr:nvSpPr>
      <cdr:spPr>
        <a:xfrm xmlns:a="http://schemas.openxmlformats.org/drawingml/2006/main">
          <a:off x="4332710" y="1009570"/>
          <a:ext cx="466706" cy="428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dirty="0">
              <a:solidFill>
                <a:srgbClr val="FF0000"/>
              </a:solidFill>
              <a:sym typeface="Wingdings" panose="05000000000000000000" pitchFamily="2" charset="2"/>
            </a:rPr>
            <a:t></a:t>
          </a:r>
          <a:endParaRPr lang="en-NZ" sz="3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0.44465</cdr:y>
    </cdr:from>
    <cdr:to>
      <cdr:x>0.5422</cdr:x>
      <cdr:y>0.52375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6C0C880-07B5-904E-504F-8416340C1856}"/>
            </a:ext>
          </a:extLst>
        </cdr:cNvPr>
        <cdr:cNvSpPr txBox="1"/>
      </cdr:nvSpPr>
      <cdr:spPr>
        <a:xfrm xmlns:a="http://schemas.openxmlformats.org/drawingml/2006/main">
          <a:off x="5529687" y="2409395"/>
          <a:ext cx="466706" cy="428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dirty="0">
              <a:solidFill>
                <a:srgbClr val="FF0000"/>
              </a:solidFill>
              <a:sym typeface="Wingdings" panose="05000000000000000000" pitchFamily="2" charset="2"/>
            </a:rPr>
            <a:t></a:t>
          </a:r>
          <a:endParaRPr lang="en-NZ" sz="3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0.7174</cdr:x>
      <cdr:y>0.3704</cdr:y>
    </cdr:from>
    <cdr:to>
      <cdr:x>0.7596</cdr:x>
      <cdr:y>0.4495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6C0C880-07B5-904E-504F-8416340C1856}"/>
            </a:ext>
          </a:extLst>
        </cdr:cNvPr>
        <cdr:cNvSpPr txBox="1"/>
      </cdr:nvSpPr>
      <cdr:spPr>
        <a:xfrm xmlns:a="http://schemas.openxmlformats.org/drawingml/2006/main">
          <a:off x="7933996" y="2007097"/>
          <a:ext cx="466706" cy="428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dirty="0">
              <a:solidFill>
                <a:srgbClr val="FF0000"/>
              </a:solidFill>
              <a:sym typeface="Wingdings" panose="05000000000000000000" pitchFamily="2" charset="2"/>
            </a:rPr>
            <a:t></a:t>
          </a:r>
          <a:endParaRPr lang="en-NZ" sz="3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0.54282</cdr:x>
      <cdr:y>0.15696</cdr:y>
    </cdr:from>
    <cdr:to>
      <cdr:x>0.58458</cdr:x>
      <cdr:y>0.24389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B2E1D66-DFF4-90AB-5E45-4297E69947DB}"/>
            </a:ext>
          </a:extLst>
        </cdr:cNvPr>
        <cdr:cNvSpPr txBox="1"/>
      </cdr:nvSpPr>
      <cdr:spPr>
        <a:xfrm xmlns:a="http://schemas.openxmlformats.org/drawingml/2006/main">
          <a:off x="6003268" y="850516"/>
          <a:ext cx="461818" cy="471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NZ" sz="1100" dirty="0"/>
        </a:p>
      </cdr:txBody>
    </cdr:sp>
  </cdr:relSizeAnchor>
  <cdr:relSizeAnchor xmlns:cdr="http://schemas.openxmlformats.org/drawingml/2006/chartDrawing">
    <cdr:from>
      <cdr:x>0.34238</cdr:x>
      <cdr:y>0.05755</cdr:y>
    </cdr:from>
    <cdr:to>
      <cdr:x>0.38581</cdr:x>
      <cdr:y>0.14278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F874773-A5FB-C078-C812-C1EDDBE71992}"/>
            </a:ext>
          </a:extLst>
        </cdr:cNvPr>
        <cdr:cNvSpPr txBox="1"/>
      </cdr:nvSpPr>
      <cdr:spPr>
        <a:xfrm xmlns:a="http://schemas.openxmlformats.org/drawingml/2006/main">
          <a:off x="3786540" y="311833"/>
          <a:ext cx="480291" cy="461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NZ" sz="2800" dirty="0">
              <a:solidFill>
                <a:srgbClr val="FF0000"/>
              </a:solidFill>
              <a:sym typeface="Wingdings" panose="05000000000000000000" pitchFamily="2" charset="2"/>
            </a:rPr>
            <a:t></a:t>
          </a:r>
          <a:endParaRPr lang="en-NZ" sz="2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0.84756</cdr:x>
      <cdr:y>0.29077</cdr:y>
    </cdr:from>
    <cdr:to>
      <cdr:x>0.89099</cdr:x>
      <cdr:y>0.37599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9E346C-ADF1-49CA-FC0E-AF46B9714CD0}"/>
            </a:ext>
          </a:extLst>
        </cdr:cNvPr>
        <cdr:cNvSpPr txBox="1"/>
      </cdr:nvSpPr>
      <cdr:spPr>
        <a:xfrm xmlns:a="http://schemas.openxmlformats.org/drawingml/2006/main">
          <a:off x="9373532" y="1575570"/>
          <a:ext cx="480291" cy="461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2800" dirty="0">
              <a:solidFill>
                <a:srgbClr val="FF0000"/>
              </a:solidFill>
              <a:sym typeface="Wingdings" panose="05000000000000000000" pitchFamily="2" charset="2"/>
            </a:rPr>
            <a:t></a:t>
          </a:r>
          <a:endParaRPr lang="en-NZ" sz="28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0.76507</cdr:x>
      <cdr:y>0.2135</cdr:y>
    </cdr:from>
    <cdr:to>
      <cdr:x>0.81276</cdr:x>
      <cdr:y>0.35021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2D0A4E4-B867-4483-9840-3FF866C683D9}"/>
            </a:ext>
          </a:extLst>
        </cdr:cNvPr>
        <cdr:cNvCxnSpPr/>
      </cdr:nvCxnSpPr>
      <cdr:spPr>
        <a:xfrm xmlns:a="http://schemas.openxmlformats.org/drawingml/2006/main" flipV="1">
          <a:off x="8471351" y="1097154"/>
          <a:ext cx="528093" cy="702568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0009A-6DDE-4238-B4D6-FB5489B5310D}" type="datetimeFigureOut">
              <a:rPr lang="en-NZ" smtClean="0"/>
              <a:t>6/11/2023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E1DDB-2B03-47C2-B1A8-929B1EF970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680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Awareness - Perceived severity of HR determines if it is regarded as a problem</a:t>
            </a:r>
            <a:endParaRPr lang="en-NZ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Attitudes &amp; beliefs - Views that diverse crop rotations or new herbicides prevent HR can lead to lower motivation to review current practices</a:t>
            </a:r>
            <a:endParaRPr lang="en-NZ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Knowledge &amp; skills - Ability and confidence to enact practice changes that suit one’s farm system</a:t>
            </a:r>
            <a:endParaRPr lang="en-NZ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Motivation to act - A focus on practical and profitable production systems that impacts perceived ability to alter weed management</a:t>
            </a:r>
            <a:endParaRPr lang="en-NZ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Decision-making process - Herbicide choices influenced by crop decisions and input from advisors, often with limited longer-term HR strategies</a:t>
            </a:r>
            <a:endParaRPr lang="en-NZ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Crop rotations - Crop decisions precede herbicide choices, with fast crop turnover increasing herbicide use.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Conflicting priorities - Competing demands for financial viability and environmental performance can limit ability to alter weed management.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Practicality - Intensive agricultural systems and established production processes are seen to require synthetic herbicides.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Technology &amp; infrastructure - Not owning spraying gear and technical limitations of harvesting equipment can determine how herbicides are applied.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Natural factors - Environmental conditions that impact herbicide use, such as plant characteristics or weather patterns.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Crop contract system - Many crops grown under competitive seasonal contracts, which can restrict ability for long-term weed management strategies.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Agrichemical system - Available brands and sales targets might influence use recommendations, as well as herbicide labels as information sources.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Regulatory system - National regulations that can restrict or allow specific herbicides being used.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Market demands - Certification for international seed export drives increased herbicide use, while consumer preference may exclude others.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Profitability - Economic pressures prompt more intensive operations with increased herbicide use, but pecuniary drivers often not end in themselves.</a:t>
            </a:r>
            <a:endParaRPr lang="en-NZ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081B7-CC54-4C6D-B0BA-C87440328AE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49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Data converted to litres of diesel per hectare equivalent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6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FB086-5401-4647-A62D-F38B291CDF04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617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Openly talk about resistance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Phoning each grower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Meeting in group – strategies 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This is what needed to happen for farmers to realised that resistance is widespread and for change to be able to happen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2FD10-7D45-41BF-B5A3-854FA637473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" y="0"/>
            <a:ext cx="12191989" cy="685050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2" y="0"/>
            <a:ext cx="12191988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34" y="5356852"/>
            <a:ext cx="2334409" cy="589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4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5188045" cy="371357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4981" y="2209799"/>
            <a:ext cx="5188045" cy="371357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14982" y="6046845"/>
            <a:ext cx="5188044" cy="426783"/>
          </a:xfrm>
        </p:spPr>
        <p:txBody>
          <a:bodyPr anchor="t">
            <a:noAutofit/>
          </a:bodyPr>
          <a:lstStyle>
            <a:lvl1pPr marL="0" indent="0" algn="r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reference or citation from publication here for graph/image above</a:t>
            </a:r>
            <a:endParaRPr lang="en-NZ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93467" y="6046844"/>
            <a:ext cx="5188044" cy="426783"/>
          </a:xfrm>
        </p:spPr>
        <p:txBody>
          <a:bodyPr anchor="t">
            <a:noAutofit/>
          </a:bodyPr>
          <a:lstStyle>
            <a:lvl1pPr marL="0" indent="0" algn="r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reference or citation from publication here for graph/image above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041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5188045" cy="41505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4981" y="2209799"/>
            <a:ext cx="5188045" cy="41505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2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93464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93465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879761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879759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79760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057509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057507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057508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235260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235258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235259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421551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9421549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9421550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0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0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5124-45FE-BC72-F80E-8C22BB83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9D1A5-684A-88B1-62DD-A530400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806FA-DE1A-D89D-CAE1-E52CB5E5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6E63-2D54-4B8A-9FF7-EB5E2DCC5729}" type="datetimeFigureOut">
              <a:rPr lang="en-NZ" smtClean="0"/>
              <a:t>6/11/2023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FB2F4-9DDD-59FE-0E30-D42754EB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8829F-A8FA-BACC-4561-7BE0821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E34D-0126-459D-BCFB-E7420E3868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340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Cereals/Wh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473" y="3178403"/>
            <a:ext cx="10414000" cy="370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0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Ma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473" y="3159382"/>
            <a:ext cx="10414000" cy="370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8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Seed/Cl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473" y="3170238"/>
            <a:ext cx="104140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733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F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473" y="3170238"/>
            <a:ext cx="104140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25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Bees/Enviro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473" y="3170238"/>
            <a:ext cx="104140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ed B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5122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3" y="1"/>
            <a:ext cx="12191988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34" y="5356852"/>
            <a:ext cx="2334409" cy="589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4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Weeds/Biosecu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473" y="3170238"/>
            <a:ext cx="104140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18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473" y="3170238"/>
            <a:ext cx="104140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7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Water/Irr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473" y="3170238"/>
            <a:ext cx="104140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33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Sun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87" y="3173876"/>
            <a:ext cx="10412699" cy="37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036"/>
            <a:ext cx="10972800" cy="1143000"/>
          </a:xfrm>
          <a:prstGeom prst="rect">
            <a:avLst/>
          </a:prstGeom>
          <a:noFill/>
        </p:spPr>
        <p:txBody>
          <a:bodyPr/>
          <a:lstStyle>
            <a:lvl1pPr algn="l">
              <a:defRPr sz="48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02"/>
            <a:ext cx="10972800" cy="2269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>
                <a:latin typeface="Helvetica Neue"/>
              </a:defRPr>
            </a:lvl2pPr>
            <a:lvl3pPr marL="914400" indent="0">
              <a:buNone/>
              <a:defRPr>
                <a:latin typeface="Helvetica Neue"/>
              </a:defRPr>
            </a:lvl3pPr>
            <a:lvl4pPr marL="1371600" indent="0">
              <a:buNone/>
              <a:defRPr>
                <a:latin typeface="Helvetica Neue"/>
              </a:defRPr>
            </a:lvl4pPr>
            <a:lvl5pPr marL="1828800" indent="0">
              <a:buNone/>
              <a:defRPr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62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0627" y="-81643"/>
            <a:ext cx="12328292" cy="69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996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 sz="3000">
                <a:latin typeface="Helvetica Neue"/>
              </a:defRPr>
            </a:lvl2pPr>
            <a:lvl3pPr marL="914400" indent="0">
              <a:buNone/>
              <a:defRPr sz="3000">
                <a:latin typeface="Helvetica Neue"/>
              </a:defRPr>
            </a:lvl3pPr>
            <a:lvl4pPr marL="1371600" indent="0">
              <a:buNone/>
              <a:defRPr sz="3000">
                <a:latin typeface="Helvetica Neue"/>
              </a:defRPr>
            </a:lvl4pPr>
            <a:lvl5pPr marL="1828800" indent="0">
              <a:buNone/>
              <a:defRPr sz="3000"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20" y="5820706"/>
            <a:ext cx="2425419" cy="9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7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0627" y="-81643"/>
            <a:ext cx="12328292" cy="69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996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 sz="3000">
                <a:latin typeface="Helvetica Neue"/>
              </a:defRPr>
            </a:lvl2pPr>
            <a:lvl3pPr marL="914400" indent="0">
              <a:buNone/>
              <a:defRPr sz="3000">
                <a:latin typeface="Helvetica Neue"/>
              </a:defRPr>
            </a:lvl3pPr>
            <a:lvl4pPr marL="1371600" indent="0">
              <a:buNone/>
              <a:defRPr sz="3000">
                <a:latin typeface="Helvetica Neue"/>
              </a:defRPr>
            </a:lvl4pPr>
            <a:lvl5pPr marL="1828800" indent="0">
              <a:buNone/>
              <a:defRPr sz="3000"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148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ank (tab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996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8348"/>
                </a:solidFill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Helvetica Neue"/>
              </a:defRPr>
            </a:lvl1pPr>
            <a:lvl2pPr marL="457200" indent="0">
              <a:buNone/>
              <a:defRPr sz="3000">
                <a:latin typeface="Helvetica Neue"/>
              </a:defRPr>
            </a:lvl2pPr>
            <a:lvl3pPr marL="914400" indent="0">
              <a:buNone/>
              <a:defRPr sz="3000">
                <a:latin typeface="Helvetica Neue"/>
              </a:defRPr>
            </a:lvl3pPr>
            <a:lvl4pPr marL="1371600" indent="0">
              <a:buNone/>
              <a:defRPr sz="3000">
                <a:latin typeface="Helvetica Neue"/>
              </a:defRPr>
            </a:lvl4pPr>
            <a:lvl5pPr marL="1828800" indent="0">
              <a:buNone/>
              <a:defRPr sz="3000"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003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04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t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" y="1"/>
            <a:ext cx="12191988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3" y="0"/>
            <a:ext cx="12191988" cy="685800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34" y="5356852"/>
            <a:ext cx="2334409" cy="589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6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u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" y="4898"/>
            <a:ext cx="12196232" cy="685310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3" y="0"/>
            <a:ext cx="12191988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34" y="5356852"/>
            <a:ext cx="2334409" cy="589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1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9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94491" y="1750897"/>
            <a:ext cx="1885144" cy="10414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91" y="235251"/>
            <a:ext cx="2060681" cy="5168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492" y="1855037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Section Heading.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6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93737" y="2252663"/>
            <a:ext cx="10809639" cy="4132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37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93465" y="2252663"/>
            <a:ext cx="5264805" cy="4132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271327" y="2252663"/>
            <a:ext cx="5232050" cy="4132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824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66300" y="2170989"/>
            <a:ext cx="1736725" cy="4189349"/>
          </a:xfrm>
        </p:spPr>
        <p:txBody>
          <a:bodyPr anchor="b">
            <a:noAutofit/>
          </a:bodyPr>
          <a:lstStyle>
            <a:lvl1pPr marL="0" indent="0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reference or citation from publication here for graph/image to left</a:t>
            </a:r>
            <a:endParaRPr lang="en-NZ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93738" y="2171700"/>
            <a:ext cx="8967787" cy="4189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6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10809911" cy="41505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5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12DB17-3291-4CA7-B72A-CB61B1543609}" type="datetimeFigureOut">
              <a:rPr lang="en-NZ" smtClean="0"/>
              <a:pPr/>
              <a:t>6/11/2023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4" r:id="rId3"/>
    <p:sldLayoutId id="2147483665" r:id="rId4"/>
    <p:sldLayoutId id="2147483656" r:id="rId5"/>
    <p:sldLayoutId id="2147483649" r:id="rId6"/>
    <p:sldLayoutId id="2147483651" r:id="rId7"/>
    <p:sldLayoutId id="2147483653" r:id="rId8"/>
    <p:sldLayoutId id="2147483654" r:id="rId9"/>
    <p:sldLayoutId id="2147483655" r:id="rId10"/>
    <p:sldLayoutId id="2147483650" r:id="rId11"/>
    <p:sldLayoutId id="2147483666" r:id="rId12"/>
    <p:sldLayoutId id="2147483652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059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5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A5573-7153-4650-BCF0-EEE68CFF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895" y="809469"/>
            <a:ext cx="7989370" cy="174750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NZ" sz="3600" dirty="0">
                <a:solidFill>
                  <a:srgbClr val="FFC000"/>
                </a:solidFill>
              </a:rPr>
              <a:t>The fight against herbicide resistance:</a:t>
            </a:r>
            <a:br>
              <a:rPr lang="en-NZ" sz="4400" dirty="0">
                <a:solidFill>
                  <a:srgbClr val="FFC000"/>
                </a:solidFill>
              </a:rPr>
            </a:br>
            <a:r>
              <a:rPr lang="en-NZ" sz="2800" dirty="0"/>
              <a:t>what have </a:t>
            </a:r>
            <a:r>
              <a:rPr lang="en-NZ" sz="2800"/>
              <a:t>we  learned </a:t>
            </a:r>
            <a:r>
              <a:rPr lang="en-NZ" sz="2800" dirty="0"/>
              <a:t>after five years of research</a:t>
            </a:r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36DAF-E00E-490E-916E-3FBA1B828E7E}"/>
              </a:ext>
            </a:extLst>
          </p:cNvPr>
          <p:cNvSpPr txBox="1"/>
          <p:nvPr/>
        </p:nvSpPr>
        <p:spPr>
          <a:xfrm>
            <a:off x="7684957" y="3947086"/>
            <a:ext cx="316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Trevor James</a:t>
            </a:r>
          </a:p>
        </p:txBody>
      </p:sp>
    </p:spTree>
    <p:extLst>
      <p:ext uri="{BB962C8B-B14F-4D97-AF65-F5344CB8AC3E}">
        <p14:creationId xmlns:p14="http://schemas.microsoft.com/office/powerpoint/2010/main" val="46785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0BC914-B21F-4B96-9263-F58956BEA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3844" y="245331"/>
            <a:ext cx="6612770" cy="880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Developing genetic Quick Tests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A17F-69A6-4648-9600-D1D766DFB3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3671" y="999559"/>
            <a:ext cx="10809639" cy="4446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High Resolution Melting (HRM) – </a:t>
            </a:r>
            <a:r>
              <a:rPr lang="en-US" b="1" u="sng" dirty="0">
                <a:solidFill>
                  <a:schemeClr val="tx1"/>
                </a:solidFill>
              </a:rPr>
              <a:t>High-throughput</a:t>
            </a:r>
          </a:p>
          <a:p>
            <a:r>
              <a:rPr lang="en-NZ" dirty="0">
                <a:solidFill>
                  <a:schemeClr val="tx1"/>
                </a:solidFill>
              </a:rPr>
              <a:t>Targeted: 5EPSPS -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GLYPHOSATE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Seed or leaf DNA extraction (96 well format)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Visualisation using </a:t>
            </a:r>
            <a:r>
              <a:rPr lang="en-NZ" b="1" dirty="0">
                <a:solidFill>
                  <a:schemeClr val="tx1"/>
                </a:solidFill>
              </a:rPr>
              <a:t>High Resolution Melt analysis </a:t>
            </a:r>
            <a:r>
              <a:rPr lang="en-NZ" dirty="0">
                <a:solidFill>
                  <a:schemeClr val="tx1"/>
                </a:solidFill>
              </a:rPr>
              <a:t>(HRM)</a:t>
            </a:r>
            <a:endParaRPr lang="en-NZ" b="1" dirty="0">
              <a:solidFill>
                <a:schemeClr val="tx1"/>
              </a:solidFill>
            </a:endParaRPr>
          </a:p>
          <a:p>
            <a:endParaRPr lang="en-N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TaqMan probes – </a:t>
            </a:r>
            <a:r>
              <a:rPr lang="en-US" b="1" u="sng" dirty="0">
                <a:solidFill>
                  <a:schemeClr val="tx1"/>
                </a:solidFill>
              </a:rPr>
              <a:t>High throughput, pool samples</a:t>
            </a:r>
            <a:endParaRPr lang="en-NZ" b="1" dirty="0">
              <a:solidFill>
                <a:schemeClr val="tx1"/>
              </a:solidFill>
            </a:endParaRPr>
          </a:p>
          <a:p>
            <a:r>
              <a:rPr lang="en-NZ" dirty="0">
                <a:solidFill>
                  <a:schemeClr val="tx1"/>
                </a:solidFill>
              </a:rPr>
              <a:t>Targeted: 5EPSPS -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GLYPHOSATE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Seed or leaf DNA extraction (96 well format)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Labelled </a:t>
            </a:r>
            <a:r>
              <a:rPr lang="en-NZ" b="1" dirty="0">
                <a:solidFill>
                  <a:schemeClr val="tx1"/>
                </a:solidFill>
              </a:rPr>
              <a:t>probe binds to mutation</a:t>
            </a:r>
          </a:p>
          <a:p>
            <a:pPr marL="0" lvl="1" indent="0">
              <a:buNone/>
            </a:pPr>
            <a:endParaRPr lang="en-NZ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NZ" b="1" dirty="0">
                <a:solidFill>
                  <a:schemeClr val="tx1"/>
                </a:solidFill>
              </a:rPr>
              <a:t>Commercially with Slipstream Automation (Palmerston North)</a:t>
            </a:r>
          </a:p>
          <a:p>
            <a:pPr lvl="2"/>
            <a:r>
              <a:rPr lang="en-NZ" dirty="0">
                <a:solidFill>
                  <a:schemeClr val="tx1"/>
                </a:solidFill>
              </a:rPr>
              <a:t>cost-effective? </a:t>
            </a:r>
            <a:r>
              <a:rPr lang="en-NZ" b="1" dirty="0">
                <a:solidFill>
                  <a:schemeClr val="tx1"/>
                </a:solidFill>
              </a:rPr>
              <a:t>~$4.00/sample in batches of 96 (</a:t>
            </a:r>
            <a:r>
              <a:rPr lang="en-NZ" b="1" dirty="0" err="1">
                <a:solidFill>
                  <a:schemeClr val="tx1"/>
                </a:solidFill>
              </a:rPr>
              <a:t>incl</a:t>
            </a:r>
            <a:r>
              <a:rPr lang="en-NZ" b="1" dirty="0">
                <a:solidFill>
                  <a:schemeClr val="tx1"/>
                </a:solidFill>
              </a:rPr>
              <a:t> DNA extraction)</a:t>
            </a:r>
          </a:p>
          <a:p>
            <a:pPr marL="457200" lvl="1" indent="0">
              <a:buNone/>
            </a:pPr>
            <a:endParaRPr lang="en-NZ" dirty="0"/>
          </a:p>
          <a:p>
            <a:pPr lvl="1"/>
            <a:endParaRPr lang="en-N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9CB6DAF-6701-453A-96A6-B5E918875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661" y="6049108"/>
            <a:ext cx="1676959" cy="602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1EF5C2-A9D2-4945-A999-12350111B426}"/>
              </a:ext>
            </a:extLst>
          </p:cNvPr>
          <p:cNvSpPr txBox="1"/>
          <p:nvPr/>
        </p:nvSpPr>
        <p:spPr>
          <a:xfrm>
            <a:off x="6374122" y="6333476"/>
            <a:ext cx="36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mcook@slipstream-automation.co.nz</a:t>
            </a:r>
          </a:p>
        </p:txBody>
      </p:sp>
    </p:spTree>
    <p:extLst>
      <p:ext uri="{BB962C8B-B14F-4D97-AF65-F5344CB8AC3E}">
        <p14:creationId xmlns:p14="http://schemas.microsoft.com/office/powerpoint/2010/main" val="57699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D753AE-D55E-6614-03B7-81362D477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1" y="250207"/>
            <a:ext cx="7307894" cy="88053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GTseq</a:t>
            </a:r>
            <a:r>
              <a:rPr lang="en-US" dirty="0">
                <a:solidFill>
                  <a:schemeClr val="tx1"/>
                </a:solidFill>
              </a:rPr>
              <a:t>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48226-353D-8275-5A33-97DC15FAB9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180" y="1479008"/>
            <a:ext cx="10809639" cy="472537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GTseq</a:t>
            </a:r>
            <a:r>
              <a:rPr lang="en-US" dirty="0">
                <a:solidFill>
                  <a:schemeClr val="tx1"/>
                </a:solidFill>
              </a:rPr>
              <a:t> worked across </a:t>
            </a:r>
            <a:r>
              <a:rPr lang="en-US" b="1" dirty="0">
                <a:solidFill>
                  <a:schemeClr val="tx1"/>
                </a:solidFill>
              </a:rPr>
              <a:t>three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Lolium</a:t>
            </a:r>
            <a:r>
              <a:rPr lang="en-US" dirty="0">
                <a:solidFill>
                  <a:schemeClr val="tx1"/>
                </a:solidFill>
              </a:rPr>
              <a:t> species (</a:t>
            </a:r>
            <a:r>
              <a:rPr lang="en-US" i="1" dirty="0">
                <a:solidFill>
                  <a:schemeClr val="tx1"/>
                </a:solidFill>
              </a:rPr>
              <a:t>L. </a:t>
            </a:r>
            <a:r>
              <a:rPr lang="en-US" i="1" dirty="0" err="1">
                <a:solidFill>
                  <a:schemeClr val="tx1"/>
                </a:solidFill>
              </a:rPr>
              <a:t>perenne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i="1" dirty="0">
                <a:solidFill>
                  <a:schemeClr val="tx1"/>
                </a:solidFill>
              </a:rPr>
              <a:t>L. </a:t>
            </a:r>
            <a:r>
              <a:rPr lang="en-US" i="1" dirty="0" err="1">
                <a:solidFill>
                  <a:schemeClr val="tx1"/>
                </a:solidFill>
              </a:rPr>
              <a:t>multiflorum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i="1" dirty="0">
                <a:solidFill>
                  <a:schemeClr val="tx1"/>
                </a:solidFill>
              </a:rPr>
              <a:t>L. hybridum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/>
                </a:solidFill>
              </a:rPr>
              <a:t>Testing on: wild oat (</a:t>
            </a:r>
            <a:r>
              <a:rPr lang="en-US" i="1" dirty="0" err="1">
                <a:solidFill>
                  <a:schemeClr val="tx1"/>
                </a:solidFill>
              </a:rPr>
              <a:t>Avena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fatua</a:t>
            </a:r>
            <a:r>
              <a:rPr lang="en-US" dirty="0">
                <a:solidFill>
                  <a:schemeClr val="tx1"/>
                </a:solidFill>
              </a:rPr>
              <a:t>); </a:t>
            </a:r>
            <a:r>
              <a:rPr lang="en-US" i="1" dirty="0">
                <a:solidFill>
                  <a:schemeClr val="tx1"/>
                </a:solidFill>
              </a:rPr>
              <a:t>Phalaris</a:t>
            </a:r>
            <a:r>
              <a:rPr lang="en-US" dirty="0">
                <a:solidFill>
                  <a:schemeClr val="tx1"/>
                </a:solidFill>
              </a:rPr>
              <a:t> spp.; </a:t>
            </a:r>
            <a:r>
              <a:rPr lang="en-US" i="1" dirty="0">
                <a:solidFill>
                  <a:schemeClr val="tx1"/>
                </a:solidFill>
              </a:rPr>
              <a:t>Bromus</a:t>
            </a:r>
            <a:r>
              <a:rPr lang="en-US" dirty="0">
                <a:solidFill>
                  <a:schemeClr val="tx1"/>
                </a:solidFill>
              </a:rPr>
              <a:t> spp.; </a:t>
            </a:r>
            <a:r>
              <a:rPr lang="en-US" i="1" dirty="0">
                <a:solidFill>
                  <a:schemeClr val="tx1"/>
                </a:solidFill>
              </a:rPr>
              <a:t>Poa </a:t>
            </a:r>
            <a:r>
              <a:rPr lang="en-US" dirty="0">
                <a:solidFill>
                  <a:schemeClr val="tx1"/>
                </a:solidFill>
              </a:rPr>
              <a:t>spp.; Blackgrass (</a:t>
            </a:r>
            <a:r>
              <a:rPr lang="en-US" i="1" dirty="0" err="1">
                <a:solidFill>
                  <a:schemeClr val="tx1"/>
                </a:solidFill>
              </a:rPr>
              <a:t>Alopecturus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Cost ~$18-21 per sample (including DNA extraction/sequencing/analysis)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Screens </a:t>
            </a:r>
            <a:r>
              <a:rPr lang="en-US" b="1" dirty="0">
                <a:solidFill>
                  <a:schemeClr val="tx1"/>
                </a:solidFill>
              </a:rPr>
              <a:t>three MOA </a:t>
            </a:r>
            <a:r>
              <a:rPr lang="en-US" dirty="0">
                <a:solidFill>
                  <a:schemeClr val="tx1"/>
                </a:solidFill>
              </a:rPr>
              <a:t>simultaneously across </a:t>
            </a:r>
            <a:r>
              <a:rPr lang="en-US" b="1" dirty="0">
                <a:solidFill>
                  <a:schemeClr val="tx1"/>
                </a:solidFill>
              </a:rPr>
              <a:t>32 </a:t>
            </a:r>
            <a:r>
              <a:rPr lang="en-US" dirty="0">
                <a:solidFill>
                  <a:schemeClr val="tx1"/>
                </a:solidFill>
              </a:rPr>
              <a:t>sites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Establishing as a commercial service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Ideal for screening pre-breeding material/cultivar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5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8830D-9585-4F6B-8D37-BD7F4F8EB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576" y="0"/>
            <a:ext cx="7416824" cy="741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888F83-EBB7-4037-A6B5-4B1C1A6C1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5680" y="188640"/>
            <a:ext cx="10809912" cy="880533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Farms with a resistant weeds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96FB-86A0-4DA2-AED0-C9A2B323BFAD}"/>
              </a:ext>
            </a:extLst>
          </p:cNvPr>
          <p:cNvSpPr txBox="1"/>
          <p:nvPr/>
        </p:nvSpPr>
        <p:spPr>
          <a:xfrm>
            <a:off x="2864260" y="8462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  <a:latin typeface="Brush Script MT" panose="03060802040406070304" pitchFamily="66" charset="0"/>
              </a:rPr>
              <a:t>Seek and you shall find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B6596-6570-4FC8-AAA6-02E5D57D457A}"/>
              </a:ext>
            </a:extLst>
          </p:cNvPr>
          <p:cNvSpPr txBox="1"/>
          <p:nvPr/>
        </p:nvSpPr>
        <p:spPr>
          <a:xfrm>
            <a:off x="9053778" y="188640"/>
            <a:ext cx="2243052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2400" b="1" dirty="0"/>
              <a:t>Ryegrass</a:t>
            </a:r>
          </a:p>
          <a:p>
            <a:r>
              <a:rPr lang="en-NZ" sz="2400" b="1" dirty="0">
                <a:cs typeface="Calibri"/>
              </a:rPr>
              <a:t>Sow thistle</a:t>
            </a:r>
          </a:p>
          <a:p>
            <a:r>
              <a:rPr lang="en-NZ" sz="2400" b="1" dirty="0">
                <a:cs typeface="Calibri"/>
              </a:rPr>
              <a:t>Prairie grass</a:t>
            </a:r>
          </a:p>
          <a:p>
            <a:r>
              <a:rPr lang="en-NZ" sz="2400" b="1" dirty="0">
                <a:cs typeface="Calibri"/>
              </a:rPr>
              <a:t>Chickweed</a:t>
            </a:r>
          </a:p>
          <a:p>
            <a:r>
              <a:rPr lang="en-NZ" sz="2400" b="1" dirty="0">
                <a:cs typeface="Calibri"/>
              </a:rPr>
              <a:t>Wild oats</a:t>
            </a:r>
          </a:p>
          <a:p>
            <a:endParaRPr lang="en-N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83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E9A90-F1F6-4101-90D8-2838730F77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1113-5A87-4BBF-B6B4-6E97F7A2CD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F2BBA-F563-4B51-909C-D1FC3651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1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AAD28-EEDD-4BA8-97D7-53D28B62FAA3}"/>
              </a:ext>
            </a:extLst>
          </p:cNvPr>
          <p:cNvSpPr txBox="1"/>
          <p:nvPr/>
        </p:nvSpPr>
        <p:spPr>
          <a:xfrm>
            <a:off x="700347" y="6181932"/>
            <a:ext cx="82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/>
              <a:t>Fathen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175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253CD-82F0-4ED7-AB8E-E72826920B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692" y="1250302"/>
            <a:ext cx="3782695" cy="4994663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Overall 38% of vineyards surveyed had glyphosate resistant ryegrass, </a:t>
            </a:r>
          </a:p>
          <a:p>
            <a:r>
              <a:rPr lang="en-NZ" dirty="0">
                <a:solidFill>
                  <a:schemeClr val="tx1"/>
                </a:solidFill>
              </a:rPr>
              <a:t>57% in Marlborough</a:t>
            </a:r>
          </a:p>
          <a:p>
            <a:r>
              <a:rPr lang="en-NZ" dirty="0">
                <a:solidFill>
                  <a:schemeClr val="tx1"/>
                </a:solidFill>
              </a:rPr>
              <a:t>Nine vineyards resistant to amitrole as well as to glyphosate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DC1A95-DA99-4AD9-97DB-FB776DAA294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07902" y="-1"/>
            <a:ext cx="7284098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04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7FE440-3047-0551-AAF3-C0FEB1B3B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3648" y="267945"/>
            <a:ext cx="8807069" cy="880533"/>
          </a:xfrm>
        </p:spPr>
        <p:txBody>
          <a:bodyPr>
            <a:normAutofit/>
          </a:bodyPr>
          <a:lstStyle/>
          <a:p>
            <a:r>
              <a:rPr lang="en-NZ" dirty="0"/>
              <a:t>New NZ </a:t>
            </a:r>
            <a:r>
              <a:rPr lang="en-NZ"/>
              <a:t>HR cases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D0EE-CAEC-11F0-FA2C-263B48DEEE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737" y="1148478"/>
            <a:ext cx="10809639" cy="5236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b="1" dirty="0"/>
              <a:t>New cases</a:t>
            </a:r>
          </a:p>
          <a:p>
            <a:r>
              <a:rPr lang="en-NZ" i="1" dirty="0"/>
              <a:t>Phalaris minor </a:t>
            </a:r>
            <a:r>
              <a:rPr lang="en-NZ" dirty="0"/>
              <a:t>(iodosulfuron, wheat)</a:t>
            </a:r>
          </a:p>
          <a:p>
            <a:r>
              <a:rPr lang="en-NZ" i="1" dirty="0"/>
              <a:t>Poa annua </a:t>
            </a:r>
            <a:r>
              <a:rPr lang="en-NZ" dirty="0"/>
              <a:t>(iodosulfuron, wheat)</a:t>
            </a:r>
          </a:p>
          <a:p>
            <a:r>
              <a:rPr lang="en-NZ" i="1" dirty="0"/>
              <a:t>Bromus catharticus </a:t>
            </a:r>
            <a:r>
              <a:rPr lang="en-NZ" dirty="0"/>
              <a:t>–  (pyroxsulam, wheat) </a:t>
            </a:r>
          </a:p>
          <a:p>
            <a:r>
              <a:rPr lang="en-NZ" i="1" dirty="0"/>
              <a:t>Lolium perenne </a:t>
            </a:r>
            <a:r>
              <a:rPr lang="en-NZ" dirty="0"/>
              <a:t>– (glyphosate, barley)</a:t>
            </a:r>
          </a:p>
          <a:p>
            <a:r>
              <a:rPr lang="en-NZ" i="1" dirty="0"/>
              <a:t>Sonchus asper, S. oleracea – </a:t>
            </a:r>
            <a:r>
              <a:rPr lang="en-NZ" dirty="0"/>
              <a:t>(chlorsulfuron, wheat)</a:t>
            </a:r>
          </a:p>
          <a:p>
            <a:pPr marL="0" indent="0">
              <a:buNone/>
            </a:pPr>
            <a:r>
              <a:rPr lang="en-NZ" b="1" dirty="0"/>
              <a:t>More cases</a:t>
            </a:r>
          </a:p>
          <a:p>
            <a:pPr marL="0" indent="0">
              <a:buNone/>
            </a:pPr>
            <a:r>
              <a:rPr lang="en-NZ" i="1" dirty="0"/>
              <a:t>Stellaria media – </a:t>
            </a:r>
            <a:r>
              <a:rPr lang="en-NZ" dirty="0"/>
              <a:t>(chlorsulfuron, flumetsulam, ryegrass and wheat)</a:t>
            </a:r>
          </a:p>
          <a:p>
            <a:pPr marL="0" indent="0">
              <a:buNone/>
            </a:pPr>
            <a:r>
              <a:rPr lang="en-NZ" i="1" dirty="0"/>
              <a:t>Digitaria sanguinalis – </a:t>
            </a:r>
            <a:r>
              <a:rPr lang="en-NZ" dirty="0"/>
              <a:t>nicosulfuron (maize survey)</a:t>
            </a:r>
          </a:p>
          <a:p>
            <a:pPr marL="0" indent="0">
              <a:buNone/>
            </a:pPr>
            <a:r>
              <a:rPr lang="en-NZ" i="1" dirty="0"/>
              <a:t>Lolium spp. </a:t>
            </a:r>
            <a:r>
              <a:rPr lang="en-NZ" dirty="0"/>
              <a:t>– (glyphosate and amitrole vineyards)</a:t>
            </a:r>
          </a:p>
          <a:p>
            <a:pPr marL="0" indent="0">
              <a:buNone/>
            </a:pPr>
            <a:r>
              <a:rPr lang="en-NZ" i="1" dirty="0"/>
              <a:t>Chenopodium album – (</a:t>
            </a:r>
            <a:r>
              <a:rPr lang="en-NZ" dirty="0"/>
              <a:t>atrazine, maize) -surveys</a:t>
            </a:r>
          </a:p>
          <a:p>
            <a:pPr marL="0" indent="0">
              <a:buNone/>
            </a:pPr>
            <a:r>
              <a:rPr lang="en-NZ" b="1" dirty="0"/>
              <a:t>Less cases</a:t>
            </a:r>
          </a:p>
          <a:p>
            <a:pPr marL="0" indent="0">
              <a:buNone/>
            </a:pPr>
            <a:r>
              <a:rPr lang="en-NZ" i="1" dirty="0"/>
              <a:t>Persicaria maculosa </a:t>
            </a:r>
            <a:r>
              <a:rPr lang="en-NZ" dirty="0"/>
              <a:t>– (atrazine, maize)</a:t>
            </a:r>
          </a:p>
          <a:p>
            <a:pPr marL="0" indent="0">
              <a:buNone/>
            </a:pPr>
            <a:r>
              <a:rPr lang="en-NZ" i="1" dirty="0"/>
              <a:t>Chenopodium album </a:t>
            </a:r>
            <a:r>
              <a:rPr lang="en-NZ" dirty="0"/>
              <a:t>– (dicamba, maize)</a:t>
            </a:r>
          </a:p>
          <a:p>
            <a:pPr marL="0" indent="0">
              <a:buNone/>
            </a:pPr>
            <a:endParaRPr lang="en-NZ" dirty="0"/>
          </a:p>
          <a:p>
            <a:endParaRPr lang="en-NZ" i="1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366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E3EA-27B8-EF90-F492-75BE91F4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771"/>
            <a:ext cx="10515600" cy="810532"/>
          </a:xfrm>
        </p:spPr>
        <p:txBody>
          <a:bodyPr>
            <a:normAutofit fontScale="90000"/>
          </a:bodyPr>
          <a:lstStyle/>
          <a:p>
            <a:r>
              <a:rPr lang="en-NZ" sz="3200" dirty="0">
                <a:solidFill>
                  <a:schemeClr val="tx1"/>
                </a:solidFill>
              </a:rPr>
              <a:t>Take home impacts – 1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Maize grain yield by cover crop</a:t>
            </a:r>
            <a:endParaRPr lang="en-NZ" sz="3200" dirty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A855A82-CE17-A31D-084B-6EF73C60C8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75658"/>
          <a:ext cx="10515600" cy="500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F3E3DEEA-BE20-DAEE-0058-337F49A763A6}"/>
              </a:ext>
            </a:extLst>
          </p:cNvPr>
          <p:cNvSpPr/>
          <p:nvPr/>
        </p:nvSpPr>
        <p:spPr>
          <a:xfrm>
            <a:off x="3745403" y="5682342"/>
            <a:ext cx="1558834" cy="5163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029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4EF0-DBD9-427F-8FCE-1213274F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61" y="350731"/>
            <a:ext cx="11324481" cy="773008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chemeClr val="tx1"/>
                </a:solidFill>
              </a:rPr>
              <a:t>Weed Control: Relative Energy Requirements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6006B4E-714C-4212-8D9C-69618F540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813802"/>
              </p:ext>
            </p:extLst>
          </p:nvPr>
        </p:nvGraphicFramePr>
        <p:xfrm>
          <a:off x="1079047" y="1616266"/>
          <a:ext cx="10326388" cy="438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BE6BBE-510A-4DEF-9A24-75742FCA607F}"/>
              </a:ext>
            </a:extLst>
          </p:cNvPr>
          <p:cNvSpPr txBox="1"/>
          <p:nvPr/>
        </p:nvSpPr>
        <p:spPr>
          <a:xfrm>
            <a:off x="2517147" y="6230270"/>
            <a:ext cx="6598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dirty="0"/>
              <a:t>Based on Data from Coleman et al (2019)</a:t>
            </a:r>
            <a:r>
              <a:rPr lang="en-NZ" sz="1200" baseline="30000" dirty="0"/>
              <a:t>1</a:t>
            </a:r>
            <a:r>
              <a:rPr lang="en-NZ" sz="1200" dirty="0"/>
              <a:t>, Kaufman and Schaffner (1980,1982)</a:t>
            </a:r>
            <a:r>
              <a:rPr lang="en-NZ" sz="1200" baseline="30000" dirty="0"/>
              <a:t>2</a:t>
            </a:r>
            <a:r>
              <a:rPr lang="en-NZ" sz="1200" dirty="0"/>
              <a:t>, Barber (2006)</a:t>
            </a:r>
            <a:r>
              <a:rPr lang="en-NZ" sz="1200" baseline="300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14052-7297-4D30-AEED-2E2D73504AC1}"/>
              </a:ext>
            </a:extLst>
          </p:cNvPr>
          <p:cNvSpPr txBox="1"/>
          <p:nvPr/>
        </p:nvSpPr>
        <p:spPr>
          <a:xfrm>
            <a:off x="981076" y="2235596"/>
            <a:ext cx="56778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sz="1050" dirty="0"/>
              <a:t>2,600</a:t>
            </a:r>
          </a:p>
          <a:p>
            <a:pPr algn="r"/>
            <a:endParaRPr lang="en-NZ" sz="1050" dirty="0"/>
          </a:p>
          <a:p>
            <a:pPr algn="r"/>
            <a:r>
              <a:rPr lang="en-NZ" sz="1050" dirty="0"/>
              <a:t>260</a:t>
            </a:r>
          </a:p>
          <a:p>
            <a:pPr algn="r"/>
            <a:endParaRPr lang="en-NZ" sz="1050" dirty="0"/>
          </a:p>
          <a:p>
            <a:pPr algn="r"/>
            <a:r>
              <a:rPr lang="en-NZ" sz="1050" dirty="0"/>
              <a:t>26</a:t>
            </a:r>
          </a:p>
          <a:p>
            <a:pPr algn="r"/>
            <a:endParaRPr lang="en-NZ" sz="1050" dirty="0"/>
          </a:p>
          <a:p>
            <a:pPr algn="r"/>
            <a:r>
              <a:rPr lang="en-NZ" sz="1050" dirty="0"/>
              <a:t>2.6</a:t>
            </a:r>
          </a:p>
          <a:p>
            <a:pPr algn="r"/>
            <a:endParaRPr lang="en-NZ" sz="1050" dirty="0"/>
          </a:p>
          <a:p>
            <a:pPr algn="r"/>
            <a:r>
              <a:rPr lang="en-NZ" sz="1050" dirty="0"/>
              <a:t>0.26</a:t>
            </a:r>
          </a:p>
          <a:p>
            <a:pPr algn="r"/>
            <a:endParaRPr lang="en-NZ" sz="1050" dirty="0"/>
          </a:p>
          <a:p>
            <a:pPr algn="r"/>
            <a:r>
              <a:rPr lang="en-NZ" sz="1050" dirty="0"/>
              <a:t>0.026</a:t>
            </a:r>
          </a:p>
          <a:p>
            <a:pPr algn="r"/>
            <a:endParaRPr lang="en-NZ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611B1-2DA3-4644-B59D-9CEF54B7D6EF}"/>
              </a:ext>
            </a:extLst>
          </p:cNvPr>
          <p:cNvSpPr txBox="1"/>
          <p:nvPr/>
        </p:nvSpPr>
        <p:spPr>
          <a:xfrm rot="16200000">
            <a:off x="-445461" y="3290501"/>
            <a:ext cx="29442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1200" dirty="0"/>
              <a:t>Energy Estimate Diesel Equivalents  (L/ha)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DDB39-6920-4744-8C08-07DFB26F1394}"/>
              </a:ext>
            </a:extLst>
          </p:cNvPr>
          <p:cNvSpPr txBox="1"/>
          <p:nvPr/>
        </p:nvSpPr>
        <p:spPr>
          <a:xfrm>
            <a:off x="3996551" y="5851268"/>
            <a:ext cx="323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/>
              <a:t>Targeted Weeding assumes 5 weeds/m</a:t>
            </a:r>
            <a:r>
              <a:rPr lang="en-NZ" sz="1400" baseline="30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69E8E-8890-836D-49B0-A4CDEA79F6E1}"/>
              </a:ext>
            </a:extLst>
          </p:cNvPr>
          <p:cNvSpPr txBox="1"/>
          <p:nvPr/>
        </p:nvSpPr>
        <p:spPr>
          <a:xfrm rot="16200000">
            <a:off x="769673" y="3226827"/>
            <a:ext cx="18353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200" dirty="0"/>
              <a:t>Energy Estimates  (MJ/ha)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C0FE1-518A-0DF8-8003-39BCAEEAADF2}"/>
              </a:ext>
            </a:extLst>
          </p:cNvPr>
          <p:cNvSpPr txBox="1"/>
          <p:nvPr/>
        </p:nvSpPr>
        <p:spPr>
          <a:xfrm>
            <a:off x="317262" y="5151133"/>
            <a:ext cx="219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Pulsed micro shocks</a:t>
            </a:r>
          </a:p>
        </p:txBody>
      </p:sp>
    </p:spTree>
    <p:extLst>
      <p:ext uri="{BB962C8B-B14F-4D97-AF65-F5344CB8AC3E}">
        <p14:creationId xmlns:p14="http://schemas.microsoft.com/office/powerpoint/2010/main" val="423018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close-up of a plant&#10;&#10;Description automatically generated">
            <a:extLst>
              <a:ext uri="{FF2B5EF4-FFF2-40B4-BE49-F238E27FC236}">
                <a16:creationId xmlns:a16="http://schemas.microsoft.com/office/drawing/2014/main" id="{BCD574D3-EA6E-E2CA-4042-938D8B008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55" y="6053881"/>
            <a:ext cx="1018507" cy="7819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3CB52E-07DC-4C8B-B617-7E366830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9700" y="143422"/>
            <a:ext cx="9512300" cy="880533"/>
          </a:xfrm>
        </p:spPr>
        <p:txBody>
          <a:bodyPr>
            <a:normAutofit/>
          </a:bodyPr>
          <a:lstStyle/>
          <a:p>
            <a:r>
              <a:rPr lang="en-NZ" sz="2800" dirty="0">
                <a:solidFill>
                  <a:schemeClr val="tx1"/>
                </a:solidFill>
              </a:rPr>
              <a:t>Herbicide resistance in NZ </a:t>
            </a:r>
            <a:r>
              <a:rPr lang="en-NZ" sz="2800">
                <a:solidFill>
                  <a:schemeClr val="tx1"/>
                </a:solidFill>
              </a:rPr>
              <a:t>after 5 </a:t>
            </a:r>
            <a:r>
              <a:rPr lang="en-NZ" sz="2800" dirty="0">
                <a:solidFill>
                  <a:schemeClr val="tx1"/>
                </a:solidFill>
              </a:rPr>
              <a:t>years surveying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20D819E-2DD8-4903-B93C-6807529CC1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731" y="774813"/>
            <a:ext cx="1368885" cy="10447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C9F5E9D-95C0-46FA-A119-1F3B28B432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405" y="792781"/>
            <a:ext cx="1403490" cy="10434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EF3BB22-A1DE-479D-BB40-CCC1B9A86D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987" y="754409"/>
            <a:ext cx="1403491" cy="10772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888126-43EC-4A02-AAD5-0D22B3ABFD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092" y="783729"/>
            <a:ext cx="1403491" cy="10555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3F1C2E-8CE9-4B91-9A1A-56132E163A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638" y="799403"/>
            <a:ext cx="1383573" cy="10624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BA7ADF-F030-46A9-8297-8E95F947FF8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057" y="795002"/>
            <a:ext cx="1345569" cy="10624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5A4E24-8990-4520-8824-B446D19A1BE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96" y="779051"/>
            <a:ext cx="1386507" cy="1060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5754FE-4229-41FB-A521-88931BE9017A}"/>
              </a:ext>
            </a:extLst>
          </p:cNvPr>
          <p:cNvSpPr txBox="1"/>
          <p:nvPr/>
        </p:nvSpPr>
        <p:spPr>
          <a:xfrm>
            <a:off x="421174" y="764901"/>
            <a:ext cx="1413953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1979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Fathen 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atrazine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1D259-A940-4914-AD4A-E11D0BFE7B41}"/>
              </a:ext>
            </a:extLst>
          </p:cNvPr>
          <p:cNvSpPr txBox="1"/>
          <p:nvPr/>
        </p:nvSpPr>
        <p:spPr>
          <a:xfrm>
            <a:off x="2082637" y="774812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1980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Willow weed 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atrazine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50E77-A527-4694-A11A-AEA076162EFE}"/>
              </a:ext>
            </a:extLst>
          </p:cNvPr>
          <p:cNvSpPr txBox="1"/>
          <p:nvPr/>
        </p:nvSpPr>
        <p:spPr>
          <a:xfrm>
            <a:off x="3713720" y="774812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1981</a:t>
            </a:r>
          </a:p>
          <a:p>
            <a:pPr algn="ctr">
              <a:spcBef>
                <a:spcPts val="600"/>
              </a:spcBef>
            </a:pPr>
            <a:r>
              <a:rPr lang="en-NZ" sz="1700" dirty="0">
                <a:solidFill>
                  <a:schemeClr val="bg1"/>
                </a:solidFill>
              </a:rPr>
              <a:t>Nodding thistle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2,4-D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64EF1-ED8C-4561-810F-7F28A8A42017}"/>
              </a:ext>
            </a:extLst>
          </p:cNvPr>
          <p:cNvSpPr txBox="1"/>
          <p:nvPr/>
        </p:nvSpPr>
        <p:spPr>
          <a:xfrm>
            <a:off x="5366790" y="762103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1988</a:t>
            </a:r>
          </a:p>
          <a:p>
            <a:pPr algn="ctr">
              <a:spcBef>
                <a:spcPts val="600"/>
              </a:spcBef>
            </a:pPr>
            <a:r>
              <a:rPr lang="en-NZ" sz="1600" dirty="0">
                <a:solidFill>
                  <a:schemeClr val="bg1"/>
                </a:solidFill>
              </a:rPr>
              <a:t>Giant buttercup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MCPA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5368C-0A90-4537-9CB3-584FCC247D01}"/>
              </a:ext>
            </a:extLst>
          </p:cNvPr>
          <p:cNvSpPr txBox="1"/>
          <p:nvPr/>
        </p:nvSpPr>
        <p:spPr>
          <a:xfrm>
            <a:off x="6973453" y="762103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1992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Needlegrass 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dalapon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06E4BE-F214-4AB0-B4A3-7889ED74EEEF}"/>
              </a:ext>
            </a:extLst>
          </p:cNvPr>
          <p:cNvSpPr txBox="1"/>
          <p:nvPr/>
        </p:nvSpPr>
        <p:spPr>
          <a:xfrm>
            <a:off x="8619821" y="762103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1995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Chickweed 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chlorsulfuron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E2A69-CBC3-4257-A5B2-42812B9CCF69}"/>
              </a:ext>
            </a:extLst>
          </p:cNvPr>
          <p:cNvSpPr txBox="1"/>
          <p:nvPr/>
        </p:nvSpPr>
        <p:spPr>
          <a:xfrm>
            <a:off x="10284405" y="776429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1997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Winged thistle 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MCPA, 2,4-D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8A144F-FF98-4403-973E-20D88B3E2F0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915" y="3565272"/>
            <a:ext cx="1370821" cy="105986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847B78-228D-400D-A7ED-F364302B508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077" y="3563817"/>
            <a:ext cx="1403491" cy="105986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5C64574-D528-4D54-B6F0-75CA97D1E5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662" y="3605656"/>
            <a:ext cx="1359047" cy="10273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99DF07D-97DB-4430-A8A4-E21AAAB32A8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40" y="3542983"/>
            <a:ext cx="1371505" cy="1077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4B5E84-FFF9-4870-B3DF-E186209AA0B1}"/>
              </a:ext>
            </a:extLst>
          </p:cNvPr>
          <p:cNvSpPr txBox="1"/>
          <p:nvPr/>
        </p:nvSpPr>
        <p:spPr>
          <a:xfrm>
            <a:off x="417326" y="3546216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/>
              <a:t>2014</a:t>
            </a:r>
          </a:p>
          <a:p>
            <a:pPr algn="ctr">
              <a:spcBef>
                <a:spcPts val="600"/>
              </a:spcBef>
            </a:pPr>
            <a:r>
              <a:rPr lang="en-NZ" dirty="0"/>
              <a:t>Wild oats </a:t>
            </a:r>
          </a:p>
          <a:p>
            <a:pPr algn="ctr">
              <a:spcBef>
                <a:spcPts val="600"/>
              </a:spcBef>
            </a:pPr>
            <a:r>
              <a:rPr lang="en-NZ" dirty="0"/>
              <a:t>fops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0700AD-AA1F-408F-BCAC-0D30BAB5E901}"/>
              </a:ext>
            </a:extLst>
          </p:cNvPr>
          <p:cNvSpPr txBox="1"/>
          <p:nvPr/>
        </p:nvSpPr>
        <p:spPr>
          <a:xfrm>
            <a:off x="2060014" y="3549014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2014</a:t>
            </a:r>
          </a:p>
          <a:p>
            <a:pPr algn="ctr">
              <a:spcBef>
                <a:spcPts val="600"/>
              </a:spcBef>
            </a:pPr>
            <a:r>
              <a:rPr lang="en-NZ" sz="1400" dirty="0">
                <a:solidFill>
                  <a:schemeClr val="bg1"/>
                </a:solidFill>
              </a:rPr>
              <a:t>Perennial ryegrass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sulfonylureas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D17481-8334-4DB5-B8D8-0B64DA1AD84A}"/>
              </a:ext>
            </a:extLst>
          </p:cNvPr>
          <p:cNvSpPr txBox="1"/>
          <p:nvPr/>
        </p:nvSpPr>
        <p:spPr>
          <a:xfrm>
            <a:off x="3719973" y="3549014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2015</a:t>
            </a:r>
          </a:p>
          <a:p>
            <a:pPr algn="ctr">
              <a:spcBef>
                <a:spcPts val="600"/>
              </a:spcBef>
            </a:pPr>
            <a:r>
              <a:rPr lang="en-NZ" sz="1400" dirty="0">
                <a:solidFill>
                  <a:schemeClr val="bg1"/>
                </a:solidFill>
              </a:rPr>
              <a:t>Perennial ryegrass</a:t>
            </a:r>
          </a:p>
          <a:p>
            <a:pPr algn="ctr">
              <a:spcBef>
                <a:spcPts val="600"/>
              </a:spcBef>
            </a:pPr>
            <a:r>
              <a:rPr lang="en-NZ" sz="1200" dirty="0">
                <a:solidFill>
                  <a:schemeClr val="bg1"/>
                </a:solidFill>
              </a:rPr>
              <a:t>amitrole, glufosinate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586263-84B1-4408-902F-1B2B53222D68}"/>
              </a:ext>
            </a:extLst>
          </p:cNvPr>
          <p:cNvSpPr txBox="1"/>
          <p:nvPr/>
        </p:nvSpPr>
        <p:spPr>
          <a:xfrm>
            <a:off x="5345390" y="3581912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2015</a:t>
            </a:r>
          </a:p>
          <a:p>
            <a:pPr algn="ctr">
              <a:spcBef>
                <a:spcPts val="600"/>
              </a:spcBef>
            </a:pPr>
            <a:r>
              <a:rPr lang="en-NZ" sz="1600" dirty="0">
                <a:solidFill>
                  <a:schemeClr val="bg1"/>
                </a:solidFill>
              </a:rPr>
              <a:t>Italian ryegrass</a:t>
            </a:r>
          </a:p>
          <a:p>
            <a:pPr algn="ctr">
              <a:spcBef>
                <a:spcPts val="600"/>
              </a:spcBef>
            </a:pPr>
            <a:r>
              <a:rPr lang="en-NZ" sz="1200" dirty="0">
                <a:solidFill>
                  <a:schemeClr val="bg1"/>
                </a:solidFill>
              </a:rPr>
              <a:t>amitrole, glufosinate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972E1A-0F1A-450F-AAB1-A6B15EAAE938}"/>
              </a:ext>
            </a:extLst>
          </p:cNvPr>
          <p:cNvGrpSpPr/>
          <p:nvPr/>
        </p:nvGrpSpPr>
        <p:grpSpPr>
          <a:xfrm>
            <a:off x="8682649" y="3580705"/>
            <a:ext cx="1403491" cy="1077218"/>
            <a:chOff x="7036908" y="3919894"/>
            <a:chExt cx="1403491" cy="1077218"/>
          </a:xfrm>
        </p:grpSpPr>
        <p:pic>
          <p:nvPicPr>
            <p:cNvPr id="67" name="Picture 66" descr="A picture containing outdoor, grass, ground, plant&#10;&#10;Description automatically generated">
              <a:extLst>
                <a:ext uri="{FF2B5EF4-FFF2-40B4-BE49-F238E27FC236}">
                  <a16:creationId xmlns:a16="http://schemas.microsoft.com/office/drawing/2014/main" id="{42644D2B-3D1A-41B5-A00F-6AD46E8ED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5095" y="3940895"/>
              <a:ext cx="1370859" cy="103924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0AAE87-87AC-403C-AA7D-E9C0F603FD6A}"/>
                </a:ext>
              </a:extLst>
            </p:cNvPr>
            <p:cNvSpPr txBox="1"/>
            <p:nvPr/>
          </p:nvSpPr>
          <p:spPr>
            <a:xfrm>
              <a:off x="7036908" y="3919894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2020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Annual poa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haloxyfop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0A6CFD-A240-4CD5-B80D-23107AE0098F}"/>
              </a:ext>
            </a:extLst>
          </p:cNvPr>
          <p:cNvGrpSpPr/>
          <p:nvPr/>
        </p:nvGrpSpPr>
        <p:grpSpPr>
          <a:xfrm>
            <a:off x="10308065" y="3589388"/>
            <a:ext cx="1403492" cy="1077218"/>
            <a:chOff x="8702324" y="3919894"/>
            <a:chExt cx="1403492" cy="1077218"/>
          </a:xfrm>
        </p:grpSpPr>
        <p:pic>
          <p:nvPicPr>
            <p:cNvPr id="59" name="Picture 58" descr="A picture containing grass, outdoor, plant, leaf&#10;&#10;Description automatically generated">
              <a:extLst>
                <a:ext uri="{FF2B5EF4-FFF2-40B4-BE49-F238E27FC236}">
                  <a16:creationId xmlns:a16="http://schemas.microsoft.com/office/drawing/2014/main" id="{04450C0C-3DC7-4BCD-A051-0FA0E2A6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2324" y="3926991"/>
              <a:ext cx="1398035" cy="104807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701284-7B3B-4DB7-8700-ABF1BF80B0D8}"/>
                </a:ext>
              </a:extLst>
            </p:cNvPr>
            <p:cNvSpPr txBox="1"/>
            <p:nvPr/>
          </p:nvSpPr>
          <p:spPr>
            <a:xfrm>
              <a:off x="8702325" y="3919894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2021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Sow thistle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sulfonylureas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F35735-A196-4A3E-B1BF-64DF555A62E8}"/>
              </a:ext>
            </a:extLst>
          </p:cNvPr>
          <p:cNvGrpSpPr/>
          <p:nvPr/>
        </p:nvGrpSpPr>
        <p:grpSpPr>
          <a:xfrm>
            <a:off x="3748181" y="4872783"/>
            <a:ext cx="1420728" cy="1077218"/>
            <a:chOff x="10350505" y="3897845"/>
            <a:chExt cx="1420728" cy="1077218"/>
          </a:xfrm>
        </p:grpSpPr>
        <p:pic>
          <p:nvPicPr>
            <p:cNvPr id="65" name="Picture 64" descr="A picture containing plant, grass&#10;&#10;Description automatically generated">
              <a:extLst>
                <a:ext uri="{FF2B5EF4-FFF2-40B4-BE49-F238E27FC236}">
                  <a16:creationId xmlns:a16="http://schemas.microsoft.com/office/drawing/2014/main" id="{A09DDD24-DF4F-4836-A7FC-F002CAD2F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742" y="3898093"/>
              <a:ext cx="1403491" cy="105986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7CA62F-14D4-4CED-98C8-3F00687098C4}"/>
                </a:ext>
              </a:extLst>
            </p:cNvPr>
            <p:cNvSpPr txBox="1"/>
            <p:nvPr/>
          </p:nvSpPr>
          <p:spPr>
            <a:xfrm>
              <a:off x="10350505" y="3897845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2021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Summer grass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sulfonylureas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B317B7-609D-46AF-9D5A-EFEF4003C418}"/>
              </a:ext>
            </a:extLst>
          </p:cNvPr>
          <p:cNvGrpSpPr/>
          <p:nvPr/>
        </p:nvGrpSpPr>
        <p:grpSpPr>
          <a:xfrm>
            <a:off x="409023" y="2131343"/>
            <a:ext cx="11302533" cy="1102114"/>
            <a:chOff x="457887" y="2873038"/>
            <a:chExt cx="11302533" cy="11021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67F54EF-AF76-4A4B-AB38-10C04F07C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6929" y="2879524"/>
              <a:ext cx="1403491" cy="105986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2F543E6-59C5-460E-97D1-E8E4D7DF7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9568" y="2919706"/>
              <a:ext cx="1359047" cy="1027317"/>
            </a:xfrm>
            <a:prstGeom prst="rect">
              <a:avLst/>
            </a:prstGeom>
          </p:spPr>
        </p:pic>
        <p:pic>
          <p:nvPicPr>
            <p:cNvPr id="57" name="Picture 56" descr="A picture containing plant, pile, meal&#10;&#10;Description automatically generated">
              <a:extLst>
                <a:ext uri="{FF2B5EF4-FFF2-40B4-BE49-F238E27FC236}">
                  <a16:creationId xmlns:a16="http://schemas.microsoft.com/office/drawing/2014/main" id="{43EC8A6B-44CE-4CF5-BD07-56E259C47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8522" y="2912017"/>
              <a:ext cx="1403491" cy="1035006"/>
            </a:xfrm>
            <a:prstGeom prst="rect">
              <a:avLst/>
            </a:prstGeom>
          </p:spPr>
        </p:pic>
        <p:pic>
          <p:nvPicPr>
            <p:cNvPr id="55" name="Picture 54" descr="A picture containing vegetable&#10;&#10;Description automatically generated">
              <a:extLst>
                <a:ext uri="{FF2B5EF4-FFF2-40B4-BE49-F238E27FC236}">
                  <a16:creationId xmlns:a16="http://schemas.microsoft.com/office/drawing/2014/main" id="{5C2807EC-CD53-4B5F-ADB3-64E3FB2A6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7587" y="2925015"/>
              <a:ext cx="1369837" cy="1050137"/>
            </a:xfrm>
            <a:prstGeom prst="rect">
              <a:avLst/>
            </a:prstGeom>
          </p:spPr>
        </p:pic>
        <p:pic>
          <p:nvPicPr>
            <p:cNvPr id="54" name="Picture 53" descr="A picture containing vegetable&#10;&#10;Description automatically generated">
              <a:extLst>
                <a:ext uri="{FF2B5EF4-FFF2-40B4-BE49-F238E27FC236}">
                  <a16:creationId xmlns:a16="http://schemas.microsoft.com/office/drawing/2014/main" id="{33395524-16B4-4FDC-8488-23810232F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154" y="2896886"/>
              <a:ext cx="1369837" cy="10501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063FA51-EC23-4BAB-831C-EF6C791D1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9670" y="2912017"/>
              <a:ext cx="1359047" cy="105559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AE15C3A-6CE4-4480-BAFE-081142B24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8779" y="2903100"/>
              <a:ext cx="1373431" cy="104392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50ED35-47FB-47ED-ACD1-DD7890B67EAD}"/>
                </a:ext>
              </a:extLst>
            </p:cNvPr>
            <p:cNvSpPr txBox="1"/>
            <p:nvPr/>
          </p:nvSpPr>
          <p:spPr>
            <a:xfrm>
              <a:off x="457887" y="2873038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1999</a:t>
              </a:r>
            </a:p>
            <a:p>
              <a:pPr algn="ctr">
                <a:spcBef>
                  <a:spcPts val="600"/>
                </a:spcBef>
              </a:pPr>
              <a:r>
                <a:rPr lang="en-NZ" sz="1500" dirty="0">
                  <a:solidFill>
                    <a:schemeClr val="bg1"/>
                  </a:solidFill>
                </a:rPr>
                <a:t>Black nightshade</a:t>
              </a:r>
              <a:r>
                <a:rPr lang="en-NZ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atrazine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6323A3-BDD4-4BC5-B2AC-43D99226E7A5}"/>
                </a:ext>
              </a:extLst>
            </p:cNvPr>
            <p:cNvSpPr txBox="1"/>
            <p:nvPr/>
          </p:nvSpPr>
          <p:spPr>
            <a:xfrm>
              <a:off x="2113362" y="2890391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1999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Onehunga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clopyralid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4C3D96-BCBA-4CC4-9D0E-311631CE7F0A}"/>
                </a:ext>
              </a:extLst>
            </p:cNvPr>
            <p:cNvSpPr txBox="1"/>
            <p:nvPr/>
          </p:nvSpPr>
          <p:spPr>
            <a:xfrm>
              <a:off x="3768838" y="2873038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2005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Fathen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dicamba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BDCE1E-8077-4615-8D59-E89202552AA3}"/>
                </a:ext>
              </a:extLst>
            </p:cNvPr>
            <p:cNvSpPr txBox="1"/>
            <p:nvPr/>
          </p:nvSpPr>
          <p:spPr>
            <a:xfrm>
              <a:off x="5394254" y="2890391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2009</a:t>
              </a:r>
            </a:p>
            <a:p>
              <a:pPr algn="ctr">
                <a:spcBef>
                  <a:spcPts val="600"/>
                </a:spcBef>
              </a:pPr>
              <a:r>
                <a:rPr lang="en-NZ" sz="1500" dirty="0">
                  <a:solidFill>
                    <a:schemeClr val="bg1"/>
                  </a:solidFill>
                </a:rPr>
                <a:t>Black nightshade</a:t>
              </a:r>
              <a:r>
                <a:rPr lang="en-NZ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paraquat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C6260E-AFDF-4282-AF39-8F3D49EABFC6}"/>
                </a:ext>
              </a:extLst>
            </p:cNvPr>
            <p:cNvSpPr txBox="1"/>
            <p:nvPr/>
          </p:nvSpPr>
          <p:spPr>
            <a:xfrm>
              <a:off x="7039554" y="2877414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2010</a:t>
              </a:r>
            </a:p>
            <a:p>
              <a:pPr algn="ctr">
                <a:spcBef>
                  <a:spcPts val="600"/>
                </a:spcBef>
              </a:pPr>
              <a:r>
                <a:rPr lang="en-NZ" sz="1700" dirty="0">
                  <a:solidFill>
                    <a:schemeClr val="bg1"/>
                  </a:solidFill>
                </a:rPr>
                <a:t>Giant buttercup</a:t>
              </a:r>
              <a:r>
                <a:rPr lang="en-NZ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flumetsulam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CFC9C5-BF6E-4C9F-A4F4-BEAEF00DC099}"/>
                </a:ext>
              </a:extLst>
            </p:cNvPr>
            <p:cNvSpPr txBox="1"/>
            <p:nvPr/>
          </p:nvSpPr>
          <p:spPr>
            <a:xfrm>
              <a:off x="8685088" y="2890391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2012</a:t>
              </a:r>
            </a:p>
            <a:p>
              <a:pPr algn="ctr">
                <a:spcBef>
                  <a:spcPts val="600"/>
                </a:spcBef>
              </a:pPr>
              <a:r>
                <a:rPr lang="en-NZ" sz="1700" dirty="0">
                  <a:solidFill>
                    <a:schemeClr val="bg1"/>
                  </a:solidFill>
                </a:rPr>
                <a:t>Italian ryegrass</a:t>
              </a:r>
              <a:r>
                <a:rPr lang="en-NZ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glyphosate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4F7ADA-B976-4CF9-9292-2837505550F6}"/>
                </a:ext>
              </a:extLst>
            </p:cNvPr>
            <p:cNvSpPr txBox="1"/>
            <p:nvPr/>
          </p:nvSpPr>
          <p:spPr>
            <a:xfrm>
              <a:off x="10350505" y="2873038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2012</a:t>
              </a:r>
            </a:p>
            <a:p>
              <a:pPr algn="ctr">
                <a:spcBef>
                  <a:spcPts val="600"/>
                </a:spcBef>
              </a:pPr>
              <a:r>
                <a:rPr lang="en-NZ" sz="1400" dirty="0">
                  <a:solidFill>
                    <a:schemeClr val="bg1"/>
                  </a:solidFill>
                </a:rPr>
                <a:t>Perennial ryegrass</a:t>
              </a:r>
              <a:r>
                <a:rPr lang="en-NZ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glyphosate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04B4C3C-271B-4D2B-8C6F-A1A18EE68A5B}"/>
              </a:ext>
            </a:extLst>
          </p:cNvPr>
          <p:cNvGrpSpPr/>
          <p:nvPr/>
        </p:nvGrpSpPr>
        <p:grpSpPr>
          <a:xfrm>
            <a:off x="441113" y="4922898"/>
            <a:ext cx="1403491" cy="1077218"/>
            <a:chOff x="5519936" y="4077072"/>
            <a:chExt cx="1403491" cy="1077218"/>
          </a:xfrm>
        </p:grpSpPr>
        <p:pic>
          <p:nvPicPr>
            <p:cNvPr id="60" name="Picture 59" descr="A close up of a plant&#10;&#10;Description automatically generated with low confidence">
              <a:extLst>
                <a:ext uri="{FF2B5EF4-FFF2-40B4-BE49-F238E27FC236}">
                  <a16:creationId xmlns:a16="http://schemas.microsoft.com/office/drawing/2014/main" id="{39AA9B0E-9FBD-4FD0-963A-45E021C54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936" y="4077792"/>
              <a:ext cx="1387672" cy="107649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3A45EB3-5FD3-4AF1-A7A1-8A4DFFAF9A92}"/>
                </a:ext>
              </a:extLst>
            </p:cNvPr>
            <p:cNvSpPr txBox="1"/>
            <p:nvPr/>
          </p:nvSpPr>
          <p:spPr>
            <a:xfrm>
              <a:off x="5519936" y="4077072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 dirty="0">
                  <a:solidFill>
                    <a:schemeClr val="bg1"/>
                  </a:solidFill>
                  <a:latin typeface="Calibri" panose="020F0502020204030204"/>
                </a:rPr>
                <a:t>Prairie</a:t>
              </a:r>
              <a:r>
                <a: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grass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 dirty="0">
                  <a:solidFill>
                    <a:schemeClr val="bg1"/>
                  </a:solidFill>
                  <a:latin typeface="Calibri" panose="020F0502020204030204"/>
                </a:rPr>
                <a:t>pyroxsulam</a:t>
              </a: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708D12-F0D9-48C8-A2BF-F16157537FCB}"/>
              </a:ext>
            </a:extLst>
          </p:cNvPr>
          <p:cNvGrpSpPr/>
          <p:nvPr/>
        </p:nvGrpSpPr>
        <p:grpSpPr>
          <a:xfrm>
            <a:off x="2107057" y="4883567"/>
            <a:ext cx="1403491" cy="1077218"/>
            <a:chOff x="8184232" y="4077072"/>
            <a:chExt cx="1403491" cy="1077218"/>
          </a:xfrm>
        </p:grpSpPr>
        <p:pic>
          <p:nvPicPr>
            <p:cNvPr id="56" name="Picture 55" descr="A close up of a flower&#10;&#10;Description automatically generated with medium confidence">
              <a:extLst>
                <a:ext uri="{FF2B5EF4-FFF2-40B4-BE49-F238E27FC236}">
                  <a16:creationId xmlns:a16="http://schemas.microsoft.com/office/drawing/2014/main" id="{86296F28-0D6D-4A0A-90BE-1753ECCDA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232" y="4077072"/>
              <a:ext cx="1403490" cy="105565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7F3A8E-6BE7-4DD6-B3A5-F35BF17D3D61}"/>
                </a:ext>
              </a:extLst>
            </p:cNvPr>
            <p:cNvSpPr txBox="1"/>
            <p:nvPr/>
          </p:nvSpPr>
          <p:spPr>
            <a:xfrm>
              <a:off x="8184232" y="4077072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Lesser canary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grass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Group 1 &amp; 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6AB675-08AD-497E-8FA3-15611CF32E3E}"/>
              </a:ext>
            </a:extLst>
          </p:cNvPr>
          <p:cNvGrpSpPr/>
          <p:nvPr/>
        </p:nvGrpSpPr>
        <p:grpSpPr>
          <a:xfrm>
            <a:off x="7057232" y="3592725"/>
            <a:ext cx="1403491" cy="1077218"/>
            <a:chOff x="5786532" y="5307763"/>
            <a:chExt cx="1403491" cy="1077218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E3369F1-16D6-4766-B103-18BF72C2E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8755" y="5325307"/>
              <a:ext cx="1359047" cy="1027317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29F8F76-A286-4AB4-9206-7D074534EA34}"/>
                </a:ext>
              </a:extLst>
            </p:cNvPr>
            <p:cNvSpPr txBox="1"/>
            <p:nvPr/>
          </p:nvSpPr>
          <p:spPr>
            <a:xfrm>
              <a:off x="5786532" y="5307763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2017</a:t>
              </a:r>
            </a:p>
            <a:p>
              <a:pPr algn="ctr">
                <a:spcBef>
                  <a:spcPts val="600"/>
                </a:spcBef>
              </a:pPr>
              <a:r>
                <a:rPr lang="en-NZ" sz="1600" dirty="0">
                  <a:solidFill>
                    <a:schemeClr val="bg1"/>
                  </a:solidFill>
                </a:rPr>
                <a:t>Italian ryegrass</a:t>
              </a:r>
            </a:p>
            <a:p>
              <a:pPr algn="ctr">
                <a:spcBef>
                  <a:spcPts val="600"/>
                </a:spcBef>
              </a:pPr>
              <a:r>
                <a:rPr lang="en-NZ" sz="1200" dirty="0">
                  <a:solidFill>
                    <a:schemeClr val="bg1"/>
                  </a:solidFill>
                </a:rPr>
                <a:t>Fop, dim, den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0DC2B7-70AA-4FDF-BAED-DB7C314CC970}"/>
              </a:ext>
            </a:extLst>
          </p:cNvPr>
          <p:cNvGrpSpPr/>
          <p:nvPr/>
        </p:nvGrpSpPr>
        <p:grpSpPr>
          <a:xfrm>
            <a:off x="5374589" y="4896276"/>
            <a:ext cx="1403491" cy="1077218"/>
            <a:chOff x="7758536" y="5338893"/>
            <a:chExt cx="1403491" cy="107721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85CB85B-646D-4180-A790-0754C1936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197" y="5338893"/>
              <a:ext cx="1370821" cy="105986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FC6DDAA-E21E-4BE7-B13B-2BD545D6D403}"/>
                </a:ext>
              </a:extLst>
            </p:cNvPr>
            <p:cNvSpPr txBox="1"/>
            <p:nvPr/>
          </p:nvSpPr>
          <p:spPr>
            <a:xfrm>
              <a:off x="7758536" y="5338893"/>
              <a:ext cx="1403491" cy="1077218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txBody>
            <a:bodyPr wrap="none" lIns="0" rIns="0" rtlCol="0">
              <a:norm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NZ" dirty="0">
                  <a:solidFill>
                    <a:schemeClr val="bg1"/>
                  </a:solidFill>
                </a:rPr>
                <a:t>2021</a:t>
              </a:r>
            </a:p>
            <a:p>
              <a:pPr algn="ctr">
                <a:spcBef>
                  <a:spcPts val="600"/>
                </a:spcBef>
              </a:pPr>
              <a:r>
                <a:rPr lang="en-NZ" sz="1400" dirty="0">
                  <a:solidFill>
                    <a:schemeClr val="bg1"/>
                  </a:solidFill>
                </a:rPr>
                <a:t>Perennial ryegrass</a:t>
              </a:r>
            </a:p>
            <a:p>
              <a:pPr algn="ctr">
                <a:spcBef>
                  <a:spcPts val="600"/>
                </a:spcBef>
              </a:pPr>
              <a:r>
                <a:rPr lang="en-NZ" sz="1200" dirty="0">
                  <a:solidFill>
                    <a:schemeClr val="bg1"/>
                  </a:solidFill>
                </a:rPr>
                <a:t>Group 1</a:t>
              </a:r>
            </a:p>
          </p:txBody>
        </p:sp>
      </p:grpSp>
      <p:pic>
        <p:nvPicPr>
          <p:cNvPr id="76" name="Picture 17">
            <a:extLst>
              <a:ext uri="{FF2B5EF4-FFF2-40B4-BE49-F238E27FC236}">
                <a16:creationId xmlns:a16="http://schemas.microsoft.com/office/drawing/2014/main" id="{C488CC30-9847-40A6-A81F-BF381060AE9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6" b="4896"/>
          <a:stretch/>
        </p:blipFill>
        <p:spPr>
          <a:xfrm>
            <a:off x="8708896" y="4937724"/>
            <a:ext cx="1356980" cy="1020851"/>
          </a:xfrm>
          <a:prstGeom prst="rect">
            <a:avLst/>
          </a:prstGeom>
        </p:spPr>
      </p:pic>
      <p:pic>
        <p:nvPicPr>
          <p:cNvPr id="77" name="Picture 76" descr="A picture containing outdoor, grass, ground, plant&#10;&#10;Description automatically generated">
            <a:extLst>
              <a:ext uri="{FF2B5EF4-FFF2-40B4-BE49-F238E27FC236}">
                <a16:creationId xmlns:a16="http://schemas.microsoft.com/office/drawing/2014/main" id="{547AD8C9-CB35-4CFB-A9C1-BD2C74D6A71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068" y="4921394"/>
            <a:ext cx="1370859" cy="103924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A5ABC308-891A-4106-B8DC-8C9E766F058A}"/>
              </a:ext>
            </a:extLst>
          </p:cNvPr>
          <p:cNvSpPr txBox="1"/>
          <p:nvPr/>
        </p:nvSpPr>
        <p:spPr>
          <a:xfrm>
            <a:off x="7040753" y="4891243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2021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Annual </a:t>
            </a:r>
            <a:r>
              <a:rPr lang="en-NZ" dirty="0" err="1">
                <a:solidFill>
                  <a:schemeClr val="bg1"/>
                </a:solidFill>
              </a:rPr>
              <a:t>poa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NZ" dirty="0" err="1">
                <a:solidFill>
                  <a:schemeClr val="bg1"/>
                </a:solidFill>
              </a:rPr>
              <a:t>iodosulfuron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90BC66-BC37-40ED-9E76-6E28F3167F7A}"/>
              </a:ext>
            </a:extLst>
          </p:cNvPr>
          <p:cNvSpPr txBox="1"/>
          <p:nvPr/>
        </p:nvSpPr>
        <p:spPr>
          <a:xfrm>
            <a:off x="8675653" y="4911889"/>
            <a:ext cx="1403491" cy="106768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F8B79E-9BC6-4EED-8101-E401ACF5E798}"/>
              </a:ext>
            </a:extLst>
          </p:cNvPr>
          <p:cNvSpPr txBox="1"/>
          <p:nvPr/>
        </p:nvSpPr>
        <p:spPr>
          <a:xfrm>
            <a:off x="8630993" y="4965443"/>
            <a:ext cx="14614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NZ" dirty="0">
                <a:solidFill>
                  <a:srgbClr val="FFFFFF"/>
                </a:solidFill>
                <a:cs typeface="Segoe UI"/>
              </a:rPr>
              <a:t>2021</a:t>
            </a:r>
            <a:r>
              <a:rPr lang="en-US" dirty="0">
                <a:cs typeface="Segoe UI"/>
              </a:rPr>
              <a:t>​</a:t>
            </a:r>
          </a:p>
          <a:p>
            <a:pPr algn="ctr"/>
            <a:r>
              <a:rPr lang="en-NZ" dirty="0">
                <a:solidFill>
                  <a:srgbClr val="FFFFFF"/>
                </a:solidFill>
                <a:cs typeface="Segoe UI"/>
              </a:rPr>
              <a:t>Blackgrass</a:t>
            </a:r>
            <a:endParaRPr lang="en-US" dirty="0"/>
          </a:p>
          <a:p>
            <a:pPr algn="ctr"/>
            <a:r>
              <a:rPr lang="en-NZ" dirty="0" err="1">
                <a:solidFill>
                  <a:srgbClr val="FFFFFF"/>
                </a:solidFill>
                <a:cs typeface="Segoe UI"/>
              </a:rPr>
              <a:t>iodosulfuron</a:t>
            </a:r>
            <a:endParaRPr lang="en-NZ" dirty="0">
              <a:solidFill>
                <a:srgbClr val="FFFFFF"/>
              </a:solidFill>
              <a:cs typeface="Segoe UI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0E8B868-8230-BD68-9A3C-BA82B69EE6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878" y="4922543"/>
            <a:ext cx="1345569" cy="106241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53F871F-A6B1-B8E9-5D17-7AE6468688AA}"/>
              </a:ext>
            </a:extLst>
          </p:cNvPr>
          <p:cNvSpPr txBox="1"/>
          <p:nvPr/>
        </p:nvSpPr>
        <p:spPr>
          <a:xfrm>
            <a:off x="10321458" y="4902353"/>
            <a:ext cx="1403491" cy="10772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rIns="0"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2022</a:t>
            </a:r>
          </a:p>
          <a:p>
            <a:pPr algn="ctr">
              <a:spcBef>
                <a:spcPts val="600"/>
              </a:spcBef>
            </a:pPr>
            <a:r>
              <a:rPr lang="en-NZ" dirty="0">
                <a:solidFill>
                  <a:schemeClr val="bg1"/>
                </a:solidFill>
              </a:rPr>
              <a:t>Willow weed </a:t>
            </a:r>
          </a:p>
          <a:p>
            <a:pPr algn="ctr">
              <a:spcBef>
                <a:spcPts val="600"/>
              </a:spcBef>
            </a:pPr>
            <a:r>
              <a:rPr lang="en-NZ">
                <a:solidFill>
                  <a:schemeClr val="bg1"/>
                </a:solidFill>
              </a:rPr>
              <a:t>chlorsulfuron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522B1-6B64-5A6E-2CE1-EEF0DE417337}"/>
              </a:ext>
            </a:extLst>
          </p:cNvPr>
          <p:cNvSpPr txBox="1"/>
          <p:nvPr/>
        </p:nvSpPr>
        <p:spPr>
          <a:xfrm>
            <a:off x="860849" y="6139632"/>
            <a:ext cx="3018622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 </a:t>
            </a:r>
            <a:r>
              <a:rPr lang="en-NZ" sz="1600" dirty="0"/>
              <a:t>2023 Ripgut brome sulfonylureas</a:t>
            </a:r>
            <a:endParaRPr lang="en-NZ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21F260-F78A-A4D7-8E7C-E4E18B87BE0F}"/>
              </a:ext>
            </a:extLst>
          </p:cNvPr>
          <p:cNvGrpSpPr/>
          <p:nvPr/>
        </p:nvGrpSpPr>
        <p:grpSpPr>
          <a:xfrm>
            <a:off x="3936857" y="6062738"/>
            <a:ext cx="956935" cy="774814"/>
            <a:chOff x="7079455" y="6083186"/>
            <a:chExt cx="956935" cy="774814"/>
          </a:xfrm>
        </p:grpSpPr>
        <p:pic>
          <p:nvPicPr>
            <p:cNvPr id="47" name="Picture 46" descr="A picture containing plant, grass, outdoor, field&#10;&#10;Description automatically generated">
              <a:extLst>
                <a:ext uri="{FF2B5EF4-FFF2-40B4-BE49-F238E27FC236}">
                  <a16:creationId xmlns:a16="http://schemas.microsoft.com/office/drawing/2014/main" id="{77FD3E64-A2AF-874C-E98E-67B8DB8C7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455" y="6103591"/>
              <a:ext cx="956935" cy="75440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715AB6-F147-CCE5-45EB-1937E434F12D}"/>
                </a:ext>
              </a:extLst>
            </p:cNvPr>
            <p:cNvSpPr/>
            <p:nvPr/>
          </p:nvSpPr>
          <p:spPr>
            <a:xfrm>
              <a:off x="7079455" y="6083186"/>
              <a:ext cx="956935" cy="7748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68BFF3E-5E44-418E-FFD0-35393819E673}"/>
              </a:ext>
            </a:extLst>
          </p:cNvPr>
          <p:cNvSpPr txBox="1"/>
          <p:nvPr/>
        </p:nvSpPr>
        <p:spPr>
          <a:xfrm>
            <a:off x="5073340" y="6138550"/>
            <a:ext cx="345882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 </a:t>
            </a:r>
            <a:r>
              <a:rPr lang="en-NZ" sz="1600" dirty="0"/>
              <a:t>2023 Rayless chamomile sulfonylureas</a:t>
            </a:r>
            <a:endParaRPr lang="en-NZ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482C31-30B7-4C87-9722-92686E0B0A47}"/>
              </a:ext>
            </a:extLst>
          </p:cNvPr>
          <p:cNvSpPr txBox="1"/>
          <p:nvPr/>
        </p:nvSpPr>
        <p:spPr>
          <a:xfrm>
            <a:off x="8613255" y="6072810"/>
            <a:ext cx="1018508" cy="77481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none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380B8A2-6DFE-CDE2-3C5A-02A6CACE2C91}"/>
              </a:ext>
            </a:extLst>
          </p:cNvPr>
          <p:cNvCxnSpPr>
            <a:cxnSpLocks/>
          </p:cNvCxnSpPr>
          <p:nvPr/>
        </p:nvCxnSpPr>
        <p:spPr>
          <a:xfrm>
            <a:off x="8569052" y="3429000"/>
            <a:ext cx="8720" cy="1343297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5C55209-DCB0-7A1D-FABB-17C574E41AE2}"/>
              </a:ext>
            </a:extLst>
          </p:cNvPr>
          <p:cNvCxnSpPr>
            <a:cxnSpLocks/>
          </p:cNvCxnSpPr>
          <p:nvPr/>
        </p:nvCxnSpPr>
        <p:spPr>
          <a:xfrm flipH="1">
            <a:off x="8532164" y="4784577"/>
            <a:ext cx="590344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2854455-4834-970C-90DD-7FE0AAF610A8}"/>
              </a:ext>
            </a:extLst>
          </p:cNvPr>
          <p:cNvCxnSpPr>
            <a:cxnSpLocks/>
          </p:cNvCxnSpPr>
          <p:nvPr/>
        </p:nvCxnSpPr>
        <p:spPr>
          <a:xfrm>
            <a:off x="8526108" y="3430366"/>
            <a:ext cx="596400" cy="6232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11E827D-1E04-35D7-AD83-A3FC3AC6C3BD}"/>
              </a:ext>
            </a:extLst>
          </p:cNvPr>
          <p:cNvSpPr txBox="1"/>
          <p:nvPr/>
        </p:nvSpPr>
        <p:spPr>
          <a:xfrm>
            <a:off x="9067900" y="3227049"/>
            <a:ext cx="255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MHR 11 (12) new species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24858A-186A-F0E6-125E-5CEC0689F6A6}"/>
              </a:ext>
            </a:extLst>
          </p:cNvPr>
          <p:cNvSpPr txBox="1"/>
          <p:nvPr/>
        </p:nvSpPr>
        <p:spPr>
          <a:xfrm>
            <a:off x="9735728" y="6138550"/>
            <a:ext cx="1770252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/>
              <a:t> </a:t>
            </a:r>
            <a:r>
              <a:rPr lang="en-NZ" sz="1600" dirty="0"/>
              <a:t>2023 Wild carrot?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218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1DAD-9B68-4BE1-BFA4-9C5E68A0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6189" y="217584"/>
            <a:ext cx="7830787" cy="880533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What we did see (unfortunately)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66024D9-08AB-4709-9779-0186D2ACEF9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40093725"/>
              </p:ext>
            </p:extLst>
          </p:nvPr>
        </p:nvGraphicFramePr>
        <p:xfrm>
          <a:off x="430306" y="1245996"/>
          <a:ext cx="11072719" cy="513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2ECC68B-196C-47F9-86CB-BA7082318C1A}"/>
              </a:ext>
            </a:extLst>
          </p:cNvPr>
          <p:cNvSpPr txBox="1"/>
          <p:nvPr/>
        </p:nvSpPr>
        <p:spPr>
          <a:xfrm>
            <a:off x="1828800" y="1541754"/>
            <a:ext cx="450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>
                <a:solidFill>
                  <a:srgbClr val="C00000"/>
                </a:solidFill>
              </a:rPr>
              <a:t>Herbicide resistance in NZ</a:t>
            </a:r>
          </a:p>
        </p:txBody>
      </p:sp>
    </p:spTree>
    <p:extLst>
      <p:ext uri="{BB962C8B-B14F-4D97-AF65-F5344CB8AC3E}">
        <p14:creationId xmlns:p14="http://schemas.microsoft.com/office/powerpoint/2010/main" val="404729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61B2B-A130-BCF6-DF70-7A2ACFC1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6440" y="381826"/>
            <a:ext cx="7936212" cy="880533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Talk 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93EAE-A38D-0FFC-92E7-AF788767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737" y="1366576"/>
            <a:ext cx="10809639" cy="501834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NZ" sz="2800" dirty="0">
                <a:solidFill>
                  <a:schemeClr val="tx1"/>
                </a:solidFill>
              </a:rPr>
              <a:t>Why did we want to look at herbicide resistance?</a:t>
            </a:r>
          </a:p>
          <a:p>
            <a:pPr>
              <a:spcBef>
                <a:spcPts val="1800"/>
              </a:spcBef>
            </a:pPr>
            <a:r>
              <a:rPr lang="en-NZ" sz="2800" dirty="0">
                <a:solidFill>
                  <a:schemeClr val="tx1"/>
                </a:solidFill>
              </a:rPr>
              <a:t>Who did we work with?</a:t>
            </a:r>
          </a:p>
          <a:p>
            <a:pPr>
              <a:spcBef>
                <a:spcPts val="1800"/>
              </a:spcBef>
            </a:pPr>
            <a:r>
              <a:rPr lang="en-NZ" sz="2800" dirty="0">
                <a:solidFill>
                  <a:schemeClr val="tx1"/>
                </a:solidFill>
              </a:rPr>
              <a:t>What did we set out to do?</a:t>
            </a:r>
          </a:p>
          <a:p>
            <a:pPr>
              <a:spcBef>
                <a:spcPts val="1800"/>
              </a:spcBef>
            </a:pPr>
            <a:r>
              <a:rPr lang="en-NZ" sz="2800" dirty="0">
                <a:solidFill>
                  <a:schemeClr val="tx1"/>
                </a:solidFill>
              </a:rPr>
              <a:t>What did we achieve?</a:t>
            </a:r>
          </a:p>
          <a:p>
            <a:pPr>
              <a:spcBef>
                <a:spcPts val="1800"/>
              </a:spcBef>
            </a:pPr>
            <a:r>
              <a:rPr lang="en-NZ" sz="2800" dirty="0">
                <a:solidFill>
                  <a:schemeClr val="tx1"/>
                </a:solidFill>
              </a:rPr>
              <a:t>Take home messages?</a:t>
            </a:r>
          </a:p>
        </p:txBody>
      </p:sp>
    </p:spTree>
    <p:extLst>
      <p:ext uri="{BB962C8B-B14F-4D97-AF65-F5344CB8AC3E}">
        <p14:creationId xmlns:p14="http://schemas.microsoft.com/office/powerpoint/2010/main" val="1210779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E2D4C7-2008-571D-2BC0-96045566C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0251" y="186888"/>
            <a:ext cx="8281206" cy="953935"/>
          </a:xfrm>
        </p:spPr>
        <p:txBody>
          <a:bodyPr>
            <a:normAutofit/>
          </a:bodyPr>
          <a:lstStyle/>
          <a:p>
            <a:r>
              <a:rPr lang="en-NZ" sz="4000" dirty="0">
                <a:solidFill>
                  <a:schemeClr val="tx1"/>
                </a:solidFill>
              </a:rPr>
              <a:t>Our outputs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28930C-B1DE-8EC1-9A2A-8FF622CC4CC8}"/>
              </a:ext>
            </a:extLst>
          </p:cNvPr>
          <p:cNvGraphicFramePr>
            <a:graphicFrameLocks/>
          </p:cNvGraphicFramePr>
          <p:nvPr/>
        </p:nvGraphicFramePr>
        <p:xfrm>
          <a:off x="1469843" y="870857"/>
          <a:ext cx="8281205" cy="569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2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089E12-D561-2601-E931-C5E89EB29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5" y="1223213"/>
            <a:ext cx="10625512" cy="3102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01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66D2-A54E-46B5-82C6-CE41E06B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Main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D9B1-3C64-4A9A-9013-07857B763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/>
              <a:t>Destigmatising HR for farmers and industry </a:t>
            </a:r>
          </a:p>
          <a:p>
            <a:r>
              <a:rPr lang="en-NZ" sz="3200" dirty="0"/>
              <a:t>			-	Growers Leading Change group 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/>
              <a:t>Allowed next steps to happen </a:t>
            </a:r>
          </a:p>
          <a:p>
            <a:r>
              <a:rPr lang="en-NZ" sz="3200" dirty="0"/>
              <a:t>			- Workshops on IWM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/>
              <a:t>Started conversations on importance of agronomist to work together on farms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956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575E-8E61-460B-BF3D-78545CBC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6927"/>
                </a:solidFill>
              </a:rPr>
              <a:t>Lessons learnt  </a:t>
            </a:r>
            <a:endParaRPr lang="en-N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260253-BB97-43FB-8602-BC605A79D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254761"/>
            <a:ext cx="105537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Resistance is widespread on arable farms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Resistance is a bigger problem in areas where grass seed crops are grown and rotation options are limited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Growers more willing to consider other management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We can control grass weeds in cereals without Groups 1 and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7B5E-D206-4527-832D-D96FEC1A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A798-584C-45E3-8CEE-F7CE93346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85748"/>
            <a:ext cx="8229600" cy="2095131"/>
          </a:xfrm>
        </p:spPr>
        <p:txBody>
          <a:bodyPr/>
          <a:lstStyle/>
          <a:p>
            <a:pPr algn="ctr"/>
            <a:r>
              <a:rPr lang="en-US" dirty="0"/>
              <a:t>I am grateful for the opportunity to have worked alongside you all and look forward to working again together in the future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487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1DAD-9B68-4BE1-BFA4-9C5E68A0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2238" y="217584"/>
            <a:ext cx="7830787" cy="880533"/>
          </a:xfrm>
        </p:spPr>
        <p:txBody>
          <a:bodyPr>
            <a:normAutofit/>
          </a:bodyPr>
          <a:lstStyle/>
          <a:p>
            <a:r>
              <a:rPr lang="en-NZ" sz="4000" dirty="0">
                <a:solidFill>
                  <a:schemeClr val="tx1"/>
                </a:solidFill>
              </a:rPr>
              <a:t>What we didn’t want to see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66024D9-08AB-4709-9779-0186D2ACEF9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9404539"/>
              </p:ext>
            </p:extLst>
          </p:nvPr>
        </p:nvGraphicFramePr>
        <p:xfrm>
          <a:off x="430306" y="1245996"/>
          <a:ext cx="11072719" cy="513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2ECC68B-196C-47F9-86CB-BA7082318C1A}"/>
              </a:ext>
            </a:extLst>
          </p:cNvPr>
          <p:cNvSpPr txBox="1"/>
          <p:nvPr/>
        </p:nvSpPr>
        <p:spPr>
          <a:xfrm>
            <a:off x="1828800" y="1541754"/>
            <a:ext cx="450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>
                <a:solidFill>
                  <a:srgbClr val="C00000"/>
                </a:solidFill>
              </a:rPr>
              <a:t>Herbicide resistance in NZ</a:t>
            </a:r>
          </a:p>
        </p:txBody>
      </p:sp>
    </p:spTree>
    <p:extLst>
      <p:ext uri="{BB962C8B-B14F-4D97-AF65-F5344CB8AC3E}">
        <p14:creationId xmlns:p14="http://schemas.microsoft.com/office/powerpoint/2010/main" val="414161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5D5-5B7D-E46A-621A-DDF381801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9599" y="321871"/>
            <a:ext cx="8353777" cy="880533"/>
          </a:xfrm>
        </p:spPr>
        <p:txBody>
          <a:bodyPr>
            <a:normAutofit/>
          </a:bodyPr>
          <a:lstStyle/>
          <a:p>
            <a:r>
              <a:rPr lang="en-NZ" sz="4000" dirty="0">
                <a:solidFill>
                  <a:schemeClr val="tx1"/>
                </a:solidFill>
              </a:rPr>
              <a:t>Our Financial Stakeholders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FF7DE-A394-BFC9-B55C-C87B65B827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737" y="1391920"/>
            <a:ext cx="10809639" cy="499300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tx1"/>
                </a:solidFill>
              </a:rPr>
              <a:t>Foundation for Arable Research</a:t>
            </a:r>
          </a:p>
          <a:p>
            <a:r>
              <a:rPr lang="en-NZ" sz="3200" dirty="0">
                <a:solidFill>
                  <a:schemeClr val="tx1"/>
                </a:solidFill>
              </a:rPr>
              <a:t>Bragato Research Institute</a:t>
            </a:r>
          </a:p>
          <a:p>
            <a:r>
              <a:rPr lang="en-NZ" sz="3200" dirty="0" err="1">
                <a:solidFill>
                  <a:schemeClr val="tx1"/>
                </a:solidFill>
              </a:rPr>
              <a:t>LandWise</a:t>
            </a:r>
            <a:endParaRPr lang="en-NZ" sz="3200" dirty="0">
              <a:solidFill>
                <a:schemeClr val="tx1"/>
              </a:solidFill>
            </a:endParaRPr>
          </a:p>
          <a:p>
            <a:r>
              <a:rPr lang="en-NZ" sz="3200" dirty="0">
                <a:solidFill>
                  <a:schemeClr val="tx1"/>
                </a:solidFill>
              </a:rPr>
              <a:t>HortNZ</a:t>
            </a:r>
          </a:p>
          <a:p>
            <a:r>
              <a:rPr lang="en-NZ" sz="3200" dirty="0">
                <a:solidFill>
                  <a:schemeClr val="tx1"/>
                </a:solidFill>
              </a:rPr>
              <a:t>Nufarm</a:t>
            </a:r>
          </a:p>
          <a:p>
            <a:r>
              <a:rPr lang="en-NZ" sz="3200" dirty="0">
                <a:solidFill>
                  <a:schemeClr val="tx1"/>
                </a:solidFill>
              </a:rPr>
              <a:t>Bayer</a:t>
            </a:r>
          </a:p>
          <a:p>
            <a:r>
              <a:rPr lang="en-NZ" sz="3200" dirty="0">
                <a:solidFill>
                  <a:schemeClr val="tx1"/>
                </a:solidFill>
              </a:rPr>
              <a:t>Syngenta</a:t>
            </a:r>
          </a:p>
          <a:p>
            <a:endParaRPr lang="en-N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0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1DAD-9B68-4BE1-BFA4-9C5E68A0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1428" y="272109"/>
            <a:ext cx="7830787" cy="723572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Our 4 Research Areas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06362-FC0B-4683-A4C5-02CEBA7BB3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737" y="904240"/>
            <a:ext cx="11342319" cy="5480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>
                <a:solidFill>
                  <a:schemeClr val="tx1"/>
                </a:solidFill>
              </a:rPr>
              <a:t>RA1. Anticipating herbicide resistance</a:t>
            </a:r>
            <a:endParaRPr lang="en-NZ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NZ" sz="2800" dirty="0">
                <a:solidFill>
                  <a:srgbClr val="7030A0"/>
                </a:solidFill>
              </a:rPr>
              <a:t>Phil Hulme Lincoln University - Big Data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tx1"/>
                </a:solidFill>
              </a:rPr>
              <a:t>RA2. Changing herbicide practices</a:t>
            </a:r>
          </a:p>
          <a:p>
            <a:pPr marL="0" indent="0">
              <a:buNone/>
            </a:pPr>
            <a:r>
              <a:rPr lang="en-NZ" sz="2800" dirty="0">
                <a:solidFill>
                  <a:srgbClr val="7030A0"/>
                </a:solidFill>
              </a:rPr>
              <a:t>Martin Espig &amp; Roxanne Henwood AgR – Why don’t growers take notice 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tx1"/>
                </a:solidFill>
              </a:rPr>
              <a:t>RA3. Identifying instances of resistance</a:t>
            </a:r>
            <a:endParaRPr lang="en-NZ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NZ" sz="2800" dirty="0">
                <a:solidFill>
                  <a:srgbClr val="7030A0"/>
                </a:solidFill>
              </a:rPr>
              <a:t>Kerry Harrington, Hossein Ghanizadeh, Chris Buddenhagen &amp; Andrew Griffiths – Identification and survey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tx1"/>
                </a:solidFill>
              </a:rPr>
              <a:t>RA4. Managing herbicide resistant weeds</a:t>
            </a:r>
          </a:p>
          <a:p>
            <a:pPr marL="0" indent="0">
              <a:buNone/>
            </a:pPr>
            <a:r>
              <a:rPr lang="en-NZ" sz="2800" dirty="0">
                <a:solidFill>
                  <a:srgbClr val="7030A0"/>
                </a:solidFill>
              </a:rPr>
              <a:t>Trevor James, Dan Bloomer, Chris Buddenhagen, Maureen O’Callaghan &amp; Katherine Tozer – Non-herbicide weed control</a:t>
            </a:r>
            <a:endParaRPr lang="en-N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5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FD57F-E045-2A16-257B-A5C72324D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7723" y="292231"/>
            <a:ext cx="8505653" cy="757144"/>
          </a:xfrm>
        </p:spPr>
        <p:txBody>
          <a:bodyPr>
            <a:normAutofit/>
          </a:bodyPr>
          <a:lstStyle/>
          <a:p>
            <a:r>
              <a:rPr lang="en-NZ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Hierarchical cluster analysis</a:t>
            </a:r>
            <a:endParaRPr lang="en-NZ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174C-7950-E47E-7BCB-36E5BB9240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737" y="1244338"/>
            <a:ext cx="10809639" cy="51405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NZ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Used to identify groups of countries with similar herbicide-resistant weed assemblages to New Zealand that results from similarities in agronomic and environmental conditions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NZ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distinct cluster of 11 European countries with strong climatic and agronomic affinities to New Zealand was identified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NZ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 with potential to become herbicide resistant in New Zealand included established crop weeds as well as species only encountered as contaminants of seed imports</a:t>
            </a:r>
            <a:endParaRPr lang="en-N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7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A7C46B-C496-D58E-9C97-D7F3BFB90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6923" y="225405"/>
            <a:ext cx="7882759" cy="566448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chemeClr val="tx1"/>
                </a:solidFill>
              </a:rPr>
              <a:t>A risk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66563-0416-B0DA-96F0-75288AD9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58" y="791853"/>
            <a:ext cx="5354589" cy="58931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F5F307-4E69-C4AE-4BBA-C83C29E78AEB}"/>
              </a:ext>
            </a:extLst>
          </p:cNvPr>
          <p:cNvSpPr/>
          <p:nvPr/>
        </p:nvSpPr>
        <p:spPr>
          <a:xfrm>
            <a:off x="7425018" y="1222189"/>
            <a:ext cx="369794" cy="30928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81D3B-7D99-C88D-DDC4-8B7EECA56856}"/>
              </a:ext>
            </a:extLst>
          </p:cNvPr>
          <p:cNvSpPr/>
          <p:nvPr/>
        </p:nvSpPr>
        <p:spPr>
          <a:xfrm>
            <a:off x="7425018" y="890496"/>
            <a:ext cx="369794" cy="309282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FA5B8-4105-773C-7D15-B076797DBFFB}"/>
              </a:ext>
            </a:extLst>
          </p:cNvPr>
          <p:cNvSpPr txBox="1"/>
          <p:nvPr/>
        </p:nvSpPr>
        <p:spPr>
          <a:xfrm>
            <a:off x="7850842" y="848375"/>
            <a:ext cx="192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Not resistant in NZ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6E777-1DF5-DC82-9462-D0BC45975BA7}"/>
              </a:ext>
            </a:extLst>
          </p:cNvPr>
          <p:cNvSpPr txBox="1"/>
          <p:nvPr/>
        </p:nvSpPr>
        <p:spPr>
          <a:xfrm>
            <a:off x="7850842" y="1199778"/>
            <a:ext cx="156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Resistant in NZ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1D93EB-9118-D8FA-50D5-6BD61B72601E}"/>
              </a:ext>
            </a:extLst>
          </p:cNvPr>
          <p:cNvGrpSpPr/>
          <p:nvPr/>
        </p:nvGrpSpPr>
        <p:grpSpPr>
          <a:xfrm>
            <a:off x="6096000" y="1531471"/>
            <a:ext cx="3301740" cy="1213367"/>
            <a:chOff x="4249270" y="1680881"/>
            <a:chExt cx="3301740" cy="121336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8CC0530-90EC-FA7A-773F-366BE76C165F}"/>
                </a:ext>
              </a:extLst>
            </p:cNvPr>
            <p:cNvCxnSpPr/>
            <p:nvPr/>
          </p:nvCxnSpPr>
          <p:spPr>
            <a:xfrm flipH="1" flipV="1">
              <a:off x="4847665" y="1680881"/>
              <a:ext cx="1156447" cy="10287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B1C9CA-8855-BFB0-2FC4-E3477E46BB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49270" y="2028232"/>
              <a:ext cx="1754842" cy="681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FB44E0-EA9B-080B-20D0-19865EA9A6AF}"/>
                </a:ext>
              </a:extLst>
            </p:cNvPr>
            <p:cNvSpPr txBox="1"/>
            <p:nvPr/>
          </p:nvSpPr>
          <p:spPr>
            <a:xfrm>
              <a:off x="6004112" y="2524916"/>
              <a:ext cx="1546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Import threats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253444-7DB2-95CC-4107-111C02544C46}"/>
              </a:ext>
            </a:extLst>
          </p:cNvPr>
          <p:cNvGrpSpPr/>
          <p:nvPr/>
        </p:nvGrpSpPr>
        <p:grpSpPr>
          <a:xfrm>
            <a:off x="4846545" y="3814343"/>
            <a:ext cx="5265686" cy="961922"/>
            <a:chOff x="2999815" y="3963753"/>
            <a:chExt cx="5265686" cy="96192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F4879B2-A499-8FDB-424F-B88A2E81B0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012" y="4123156"/>
              <a:ext cx="2705100" cy="62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D2D1169-A65C-EF15-4D16-4A2E91D5A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9815" y="4123156"/>
              <a:ext cx="3004297" cy="8025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C40629-B34D-5CDB-0DF7-251995B3A3F8}"/>
                </a:ext>
              </a:extLst>
            </p:cNvPr>
            <p:cNvSpPr txBox="1"/>
            <p:nvPr/>
          </p:nvSpPr>
          <p:spPr>
            <a:xfrm>
              <a:off x="6013281" y="3963753"/>
              <a:ext cx="2252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Emerging grass weeds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25AF00-3443-D27A-104A-CA35258D7226}"/>
              </a:ext>
            </a:extLst>
          </p:cNvPr>
          <p:cNvGrpSpPr/>
          <p:nvPr/>
        </p:nvGrpSpPr>
        <p:grpSpPr>
          <a:xfrm>
            <a:off x="4385984" y="4805405"/>
            <a:ext cx="6394378" cy="1507735"/>
            <a:chOff x="2539254" y="4954815"/>
            <a:chExt cx="6394378" cy="150773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4FDC9EE-AA2D-4F78-B077-0BBF45B24C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5184" y="5141096"/>
              <a:ext cx="3408854" cy="13214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EF4CEDE-57EB-B9B0-03A4-75FEF7830534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2539254" y="5139481"/>
              <a:ext cx="3474027" cy="11384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C3C842-D3F9-0CB6-EDF7-9F66033BF3CB}"/>
                </a:ext>
              </a:extLst>
            </p:cNvPr>
            <p:cNvSpPr txBox="1"/>
            <p:nvPr/>
          </p:nvSpPr>
          <p:spPr>
            <a:xfrm>
              <a:off x="6013281" y="4954815"/>
              <a:ext cx="292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Common broadleaved weeds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38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0B29D7-4C12-48EF-C17E-2FC2B46D330B}"/>
              </a:ext>
            </a:extLst>
          </p:cNvPr>
          <p:cNvSpPr txBox="1"/>
          <p:nvPr/>
        </p:nvSpPr>
        <p:spPr>
          <a:xfrm>
            <a:off x="659876" y="5514680"/>
            <a:ext cx="17251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/>
              <a:t>Individual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53197-D110-E0AC-DDAE-A2F23D2D6812}"/>
              </a:ext>
            </a:extLst>
          </p:cNvPr>
          <p:cNvSpPr txBox="1"/>
          <p:nvPr/>
        </p:nvSpPr>
        <p:spPr>
          <a:xfrm>
            <a:off x="659876" y="3244334"/>
            <a:ext cx="172510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/>
              <a:t>Farm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9BC3F-3DB8-2C02-BD3E-216FBC4CC3BC}"/>
              </a:ext>
            </a:extLst>
          </p:cNvPr>
          <p:cNvSpPr txBox="1"/>
          <p:nvPr/>
        </p:nvSpPr>
        <p:spPr>
          <a:xfrm>
            <a:off x="659875" y="1271659"/>
            <a:ext cx="23095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/>
              <a:t>Agricultural system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794FF9-001E-2F70-B64C-F6F5B7152B2A}"/>
              </a:ext>
            </a:extLst>
          </p:cNvPr>
          <p:cNvGrpSpPr/>
          <p:nvPr/>
        </p:nvGrpSpPr>
        <p:grpSpPr>
          <a:xfrm>
            <a:off x="2969443" y="4981396"/>
            <a:ext cx="7923228" cy="1173312"/>
            <a:chOff x="2969443" y="4981396"/>
            <a:chExt cx="7923228" cy="11733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B205A3-917A-F5C7-602C-BB5E464A3CD4}"/>
                </a:ext>
              </a:extLst>
            </p:cNvPr>
            <p:cNvSpPr txBox="1"/>
            <p:nvPr/>
          </p:nvSpPr>
          <p:spPr>
            <a:xfrm>
              <a:off x="2969443" y="5203596"/>
              <a:ext cx="273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Awareness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0965EB-7D5E-F462-24A3-7BEA03D819CE}"/>
                </a:ext>
              </a:extLst>
            </p:cNvPr>
            <p:cNvSpPr txBox="1"/>
            <p:nvPr/>
          </p:nvSpPr>
          <p:spPr>
            <a:xfrm>
              <a:off x="4488729" y="5725328"/>
              <a:ext cx="273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Attitudes and beliefs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652D5A-C7AE-87DE-AE5A-E7CF72D169F3}"/>
                </a:ext>
              </a:extLst>
            </p:cNvPr>
            <p:cNvSpPr txBox="1"/>
            <p:nvPr/>
          </p:nvSpPr>
          <p:spPr>
            <a:xfrm>
              <a:off x="7574436" y="5166062"/>
              <a:ext cx="273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Motivation to act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A325DD-25D4-AB4F-1C24-E6133F0CA994}"/>
                </a:ext>
              </a:extLst>
            </p:cNvPr>
            <p:cNvSpPr txBox="1"/>
            <p:nvPr/>
          </p:nvSpPr>
          <p:spPr>
            <a:xfrm>
              <a:off x="4840663" y="4981396"/>
              <a:ext cx="273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Knowledge and skills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3619-034B-0A4D-3608-2AF4E148B34C}"/>
                </a:ext>
              </a:extLst>
            </p:cNvPr>
            <p:cNvSpPr txBox="1"/>
            <p:nvPr/>
          </p:nvSpPr>
          <p:spPr>
            <a:xfrm>
              <a:off x="8158898" y="5785376"/>
              <a:ext cx="273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Decision-making process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F57123-4877-480D-E5E9-DBEA979DB106}"/>
              </a:ext>
            </a:extLst>
          </p:cNvPr>
          <p:cNvGrpSpPr/>
          <p:nvPr/>
        </p:nvGrpSpPr>
        <p:grpSpPr>
          <a:xfrm>
            <a:off x="2969443" y="2689111"/>
            <a:ext cx="7268067" cy="1244397"/>
            <a:chOff x="2969443" y="2689111"/>
            <a:chExt cx="7268067" cy="12443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EC04DF-C526-636F-ECE1-817A88BD90E5}"/>
                </a:ext>
              </a:extLst>
            </p:cNvPr>
            <p:cNvSpPr txBox="1"/>
            <p:nvPr/>
          </p:nvSpPr>
          <p:spPr>
            <a:xfrm>
              <a:off x="2969443" y="3063711"/>
              <a:ext cx="187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Crop rotations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E96A5A-17AE-D04B-4614-A9AA0506B155}"/>
                </a:ext>
              </a:extLst>
            </p:cNvPr>
            <p:cNvSpPr txBox="1"/>
            <p:nvPr/>
          </p:nvSpPr>
          <p:spPr>
            <a:xfrm>
              <a:off x="4209067" y="3564176"/>
              <a:ext cx="2455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Conflicting priorities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D61995-235A-E8CE-0E64-204E09CCED36}"/>
                </a:ext>
              </a:extLst>
            </p:cNvPr>
            <p:cNvSpPr txBox="1"/>
            <p:nvPr/>
          </p:nvSpPr>
          <p:spPr>
            <a:xfrm>
              <a:off x="5005633" y="2689111"/>
              <a:ext cx="2345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0000"/>
                  </a:solidFill>
                </a:rPr>
                <a:t>Practicality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5DC801-14FA-2542-D3BF-52CFC9018012}"/>
                </a:ext>
              </a:extLst>
            </p:cNvPr>
            <p:cNvSpPr txBox="1"/>
            <p:nvPr/>
          </p:nvSpPr>
          <p:spPr>
            <a:xfrm>
              <a:off x="7060677" y="3465921"/>
              <a:ext cx="317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0000"/>
                  </a:solidFill>
                </a:rPr>
                <a:t>Technology &amp; infrastructure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1A6633-776C-766A-3ED8-ED32084F9374}"/>
                </a:ext>
              </a:extLst>
            </p:cNvPr>
            <p:cNvSpPr txBox="1"/>
            <p:nvPr/>
          </p:nvSpPr>
          <p:spPr>
            <a:xfrm>
              <a:off x="6664751" y="2790334"/>
              <a:ext cx="161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0000"/>
                  </a:solidFill>
                </a:rPr>
                <a:t>Natural factors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0F8727-027F-2392-455D-8AF3FD420A0F}"/>
              </a:ext>
            </a:extLst>
          </p:cNvPr>
          <p:cNvGrpSpPr/>
          <p:nvPr/>
        </p:nvGrpSpPr>
        <p:grpSpPr>
          <a:xfrm>
            <a:off x="3827282" y="902327"/>
            <a:ext cx="7259426" cy="1084880"/>
            <a:chOff x="3827282" y="902327"/>
            <a:chExt cx="7259426" cy="10848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EBDDBB-135E-7F17-ACC0-9BF570410D04}"/>
                </a:ext>
              </a:extLst>
            </p:cNvPr>
            <p:cNvSpPr txBox="1"/>
            <p:nvPr/>
          </p:nvSpPr>
          <p:spPr>
            <a:xfrm>
              <a:off x="3827282" y="1102936"/>
              <a:ext cx="2268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0000"/>
                  </a:solidFill>
                </a:rPr>
                <a:t>Crop contract system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76147-3F36-939D-62CC-B3BC31A530A7}"/>
                </a:ext>
              </a:extLst>
            </p:cNvPr>
            <p:cNvSpPr txBox="1"/>
            <p:nvPr/>
          </p:nvSpPr>
          <p:spPr>
            <a:xfrm>
              <a:off x="5890180" y="1549330"/>
              <a:ext cx="2268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0000"/>
                  </a:solidFill>
                </a:rPr>
                <a:t>Regulatory system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A3DD5A-4014-053B-6C59-6C31E5032664}"/>
                </a:ext>
              </a:extLst>
            </p:cNvPr>
            <p:cNvSpPr txBox="1"/>
            <p:nvPr/>
          </p:nvSpPr>
          <p:spPr>
            <a:xfrm>
              <a:off x="6178486" y="917543"/>
              <a:ext cx="2268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0000"/>
                  </a:solidFill>
                </a:rPr>
                <a:t>Agrichemical system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1167DB-C837-FD1B-2405-BAC4622E3F5C}"/>
                </a:ext>
              </a:extLst>
            </p:cNvPr>
            <p:cNvSpPr txBox="1"/>
            <p:nvPr/>
          </p:nvSpPr>
          <p:spPr>
            <a:xfrm>
              <a:off x="8817990" y="902327"/>
              <a:ext cx="2268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FF0000"/>
                  </a:solidFill>
                </a:rPr>
                <a:t>Market demands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37E725-AD65-B829-348B-0DCE165D87E1}"/>
                </a:ext>
              </a:extLst>
            </p:cNvPr>
            <p:cNvSpPr txBox="1"/>
            <p:nvPr/>
          </p:nvSpPr>
          <p:spPr>
            <a:xfrm>
              <a:off x="8623953" y="1617875"/>
              <a:ext cx="2268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Profitability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44CE8-2F5E-5917-079E-FF8523B65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6347" y="63110"/>
            <a:ext cx="8269983" cy="880533"/>
          </a:xfrm>
        </p:spPr>
        <p:txBody>
          <a:bodyPr>
            <a:normAutofit/>
          </a:bodyPr>
          <a:lstStyle/>
          <a:p>
            <a:r>
              <a:rPr lang="en-NZ" sz="4000" dirty="0">
                <a:solidFill>
                  <a:schemeClr val="tx1"/>
                </a:solidFill>
              </a:rPr>
              <a:t>Drivers of herbicide use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298D469-B676-531B-67C5-569F37B0CBE9}"/>
              </a:ext>
            </a:extLst>
          </p:cNvPr>
          <p:cNvSpPr/>
          <p:nvPr/>
        </p:nvSpPr>
        <p:spPr>
          <a:xfrm>
            <a:off x="2762053" y="4537157"/>
            <a:ext cx="8130617" cy="22388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436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8D444-472E-CF21-1B01-704787D77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2757" y="263111"/>
            <a:ext cx="6950231" cy="773838"/>
          </a:xfrm>
        </p:spPr>
        <p:txBody>
          <a:bodyPr>
            <a:normAutofit/>
          </a:bodyPr>
          <a:lstStyle/>
          <a:p>
            <a:r>
              <a:rPr lang="en-NZ" sz="4000" dirty="0">
                <a:solidFill>
                  <a:schemeClr val="tx1"/>
                </a:solidFill>
              </a:rPr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A37C-527A-83B4-2B87-107F22C6DB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3737" y="1329179"/>
            <a:ext cx="10809639" cy="50557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NZ" sz="3200" dirty="0">
                <a:solidFill>
                  <a:schemeClr val="tx1"/>
                </a:solidFill>
              </a:rPr>
              <a:t>Based on a model farm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3200" dirty="0">
                <a:solidFill>
                  <a:schemeClr val="tx1"/>
                </a:solidFill>
              </a:rPr>
              <a:t>– concluded that farmers would exhaust cheaper weed control options </a:t>
            </a:r>
            <a:r>
              <a:rPr lang="en-NZ" sz="3200" dirty="0">
                <a:solidFill>
                  <a:srgbClr val="FF0000"/>
                </a:solidFill>
              </a:rPr>
              <a:t>unless</a:t>
            </a:r>
            <a:r>
              <a:rPr lang="en-NZ" sz="3200" dirty="0">
                <a:solidFill>
                  <a:schemeClr val="tx1"/>
                </a:solidFill>
              </a:rPr>
              <a:t> they needed to do something </a:t>
            </a:r>
            <a:r>
              <a:rPr lang="en-NZ" sz="3200">
                <a:solidFill>
                  <a:schemeClr val="tx1"/>
                </a:solidFill>
              </a:rPr>
              <a:t>about resistant weeds!</a:t>
            </a:r>
            <a:endParaRPr lang="en-N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aging herbicide resistance Landwise conf" id="{E155E63F-F031-4814-AFC1-09F59B97F283}" vid="{9222311A-777E-4533-BF1D-BC61CED4F73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91a20-c97a-4ffe-b807-74c73c9a1f2f">
      <Terms xmlns="http://schemas.microsoft.com/office/infopath/2007/PartnerControls"/>
    </lcf76f155ced4ddcb4097134ff3c332f>
    <TaxCatchAll xmlns="6f3c4128-da6e-40ef-b4ea-a7888f9164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F1E8BCF301E45978F3B7BE6CC2D02" ma:contentTypeVersion="14" ma:contentTypeDescription="Create a new document." ma:contentTypeScope="" ma:versionID="818f757f65bab3ad8f90e9b3d55e1a73">
  <xsd:schema xmlns:xsd="http://www.w3.org/2001/XMLSchema" xmlns:xs="http://www.w3.org/2001/XMLSchema" xmlns:p="http://schemas.microsoft.com/office/2006/metadata/properties" xmlns:ns2="daf91a20-c97a-4ffe-b807-74c73c9a1f2f" xmlns:ns3="6f3c4128-da6e-40ef-b4ea-a7888f9164ab" targetNamespace="http://schemas.microsoft.com/office/2006/metadata/properties" ma:root="true" ma:fieldsID="d7100f14797f59de3b0136a57483d5e5" ns2:_="" ns3:_="">
    <xsd:import namespace="daf91a20-c97a-4ffe-b807-74c73c9a1f2f"/>
    <xsd:import namespace="6f3c4128-da6e-40ef-b4ea-a7888f916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91a20-c97a-4ffe-b807-74c73c9a1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b37cda-9114-4402-b61b-f009cee9d1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c4128-da6e-40ef-b4ea-a7888f9164a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5dfa97-e6e9-4337-bf05-f225a5da1e50}" ma:internalName="TaxCatchAll" ma:showField="CatchAllData" ma:web="6f3c4128-da6e-40ef-b4ea-a7888f9164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B0F0BC-FC2D-44C5-AFE8-367F2E45876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647C59-D3B4-460C-B305-430BCCDDD2D3}"/>
</file>

<file path=customXml/itemProps3.xml><?xml version="1.0" encoding="utf-8"?>
<ds:datastoreItem xmlns:ds="http://schemas.openxmlformats.org/officeDocument/2006/customXml" ds:itemID="{5D20617E-F3ED-42CB-9B81-1CF60B8344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Managing herbicide resistance Landwise conf</Template>
  <TotalTime>1525</TotalTime>
  <Words>1353</Words>
  <Application>Microsoft Office PowerPoint</Application>
  <PresentationFormat>Widescreen</PresentationFormat>
  <Paragraphs>278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Brush Script MT</vt:lpstr>
      <vt:lpstr>Calibri</vt:lpstr>
      <vt:lpstr>Helvetica</vt:lpstr>
      <vt:lpstr>Helvetica Neue</vt:lpstr>
      <vt:lpstr>Office Theme</vt:lpstr>
      <vt:lpstr>1_Office Theme</vt:lpstr>
      <vt:lpstr>The fight against herbicide resistance: what have we  learned after five years of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impacts – 1 Maize grain yield by cover crop</vt:lpstr>
      <vt:lpstr>Weed Control: Relative Energy Requirements</vt:lpstr>
      <vt:lpstr>PowerPoint Presentation</vt:lpstr>
      <vt:lpstr>PowerPoint Presentation</vt:lpstr>
      <vt:lpstr>PowerPoint Presentation</vt:lpstr>
      <vt:lpstr>PowerPoint Presentation</vt:lpstr>
      <vt:lpstr>Main outcomes </vt:lpstr>
      <vt:lpstr>Lessons learnt  </vt:lpstr>
      <vt:lpstr>Thank you </vt:lpstr>
    </vt:vector>
  </TitlesOfParts>
  <Company>AgResearch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herbicide resistance - an MBIE funded programme</dc:title>
  <dc:creator>James, Trevor</dc:creator>
  <cp:lastModifiedBy>Gina Jewell</cp:lastModifiedBy>
  <cp:revision>12</cp:revision>
  <dcterms:created xsi:type="dcterms:W3CDTF">2019-05-22T05:19:23Z</dcterms:created>
  <dcterms:modified xsi:type="dcterms:W3CDTF">2023-11-05T19:00:31Z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0x0101007FEF1E8BCF301E45978F3B7BE6CC2D02</vt:lpwstr>
  </property>
</Properties>
</file>