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3" r:id="rId3"/>
  </p:sldMasterIdLst>
  <p:notesMasterIdLst>
    <p:notesMasterId r:id="rId18"/>
  </p:notesMasterIdLst>
  <p:handoutMasterIdLst>
    <p:handoutMasterId r:id="rId19"/>
  </p:handoutMasterIdLst>
  <p:sldIdLst>
    <p:sldId id="874" r:id="rId4"/>
    <p:sldId id="391" r:id="rId5"/>
    <p:sldId id="899" r:id="rId6"/>
    <p:sldId id="901" r:id="rId7"/>
    <p:sldId id="869" r:id="rId8"/>
    <p:sldId id="903" r:id="rId9"/>
    <p:sldId id="900" r:id="rId10"/>
    <p:sldId id="904" r:id="rId11"/>
    <p:sldId id="890" r:id="rId12"/>
    <p:sldId id="905" r:id="rId13"/>
    <p:sldId id="881" r:id="rId14"/>
    <p:sldId id="449" r:id="rId15"/>
    <p:sldId id="908" r:id="rId16"/>
    <p:sldId id="843" r:id="rId17"/>
  </p:sldIdLst>
  <p:sldSz cx="12192000" cy="6858000"/>
  <p:notesSz cx="6794500" cy="9931400"/>
  <p:defaultTextStyle>
    <a:defPPr>
      <a:defRPr lang="en-N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orient="horz" pos="981" userDrawn="1">
          <p15:clr>
            <a:srgbClr val="A4A3A4"/>
          </p15:clr>
        </p15:guide>
        <p15:guide id="4" pos="6606" userDrawn="1">
          <p15:clr>
            <a:srgbClr val="A4A3A4"/>
          </p15:clr>
        </p15:guide>
        <p15:guide id="5" pos="4883" userDrawn="1">
          <p15:clr>
            <a:srgbClr val="A4A3A4"/>
          </p15:clr>
        </p15:guide>
        <p15:guide id="6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Leonard-Jones" initials="ALJ" lastIdx="2" clrIdx="0">
    <p:extLst>
      <p:ext uri="{19B8F6BF-5375-455C-9EA6-DF929625EA0E}">
        <p15:presenceInfo xmlns:p15="http://schemas.microsoft.com/office/powerpoint/2012/main" userId="S::andrea.leonard-jones@plantandfood.co.nz::75b6c3d6-6edd-4e5d-931b-dc5d2d122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  <a:srgbClr val="D9F2F7"/>
    <a:srgbClr val="0066FF"/>
    <a:srgbClr val="333399"/>
    <a:srgbClr val="000099"/>
    <a:srgbClr val="0000CC"/>
    <a:srgbClr val="ECF0EF"/>
    <a:srgbClr val="C1CCCA"/>
    <a:srgbClr val="82D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6405" autoAdjust="0"/>
  </p:normalViewPr>
  <p:slideViewPr>
    <p:cSldViewPr snapToGrid="0" snapToObjects="1" showGuides="1">
      <p:cViewPr varScale="1">
        <p:scale>
          <a:sx n="67" d="100"/>
          <a:sy n="67" d="100"/>
        </p:scale>
        <p:origin x="668" y="44"/>
      </p:cViewPr>
      <p:guideLst>
        <p:guide pos="3840"/>
        <p:guide orient="horz" pos="3793"/>
        <p:guide orient="horz" pos="981"/>
        <p:guide pos="6606"/>
        <p:guide pos="4883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36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Jewell" userId="ceb2ac27-ff71-4bd8-9aac-06e9f42514b7" providerId="ADAL" clId="{BDF41271-A1C7-49E0-93B4-FBE8371E0B9B}"/>
    <pc:docChg chg="modSld">
      <pc:chgData name="Gina Jewell" userId="ceb2ac27-ff71-4bd8-9aac-06e9f42514b7" providerId="ADAL" clId="{BDF41271-A1C7-49E0-93B4-FBE8371E0B9B}" dt="2023-11-07T02:39:06.390" v="1" actId="20577"/>
      <pc:docMkLst>
        <pc:docMk/>
      </pc:docMkLst>
      <pc:sldChg chg="modSp mod">
        <pc:chgData name="Gina Jewell" userId="ceb2ac27-ff71-4bd8-9aac-06e9f42514b7" providerId="ADAL" clId="{BDF41271-A1C7-49E0-93B4-FBE8371E0B9B}" dt="2023-11-07T02:39:06.390" v="1" actId="20577"/>
        <pc:sldMkLst>
          <pc:docMk/>
          <pc:sldMk cId="1953889467" sldId="874"/>
        </pc:sldMkLst>
        <pc:spChg chg="mod">
          <ac:chgData name="Gina Jewell" userId="ceb2ac27-ff71-4bd8-9aac-06e9f42514b7" providerId="ADAL" clId="{BDF41271-A1C7-49E0-93B4-FBE8371E0B9B}" dt="2023-11-07T02:39:06.390" v="1" actId="20577"/>
          <ac:spMkLst>
            <pc:docMk/>
            <pc:sldMk cId="1953889467" sldId="874"/>
            <ac:spMk id="7" creationId="{0330395E-D510-0BB3-0080-07E03F7102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150CB7-61A5-0240-AADD-DF1C6BB002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1AAA1-237C-7246-B3BD-6F1DBA2BD0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388" y="0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ED35F-05B1-0044-B9A7-717346114B76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3792A-B2CE-9842-8C57-2C38E3A52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78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61433-D49F-724D-8E5F-D366C55CD9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388" y="9432978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548CB-9B50-5540-96FA-96E79E28CB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73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388" y="0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B22EF-880C-E041-8E18-49BF03F19898}" type="datetimeFigureOut">
              <a:rPr lang="en-NZ" smtClean="0"/>
              <a:t>7/11/2023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55" y="4778792"/>
            <a:ext cx="5434990" cy="39116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NZ" noProof="0" dirty="0"/>
              <a:t>Click to edit Master text styles</a:t>
            </a:r>
          </a:p>
          <a:p>
            <a:pPr lvl="1"/>
            <a:r>
              <a:rPr lang="en-NZ" noProof="0" dirty="0"/>
              <a:t>Second level</a:t>
            </a:r>
          </a:p>
          <a:p>
            <a:pPr lvl="2"/>
            <a:r>
              <a:rPr lang="en-NZ" noProof="0" dirty="0"/>
              <a:t>Third level</a:t>
            </a:r>
          </a:p>
          <a:p>
            <a:pPr lvl="3"/>
            <a:r>
              <a:rPr lang="en-NZ" noProof="0" dirty="0"/>
              <a:t>Fourth level</a:t>
            </a:r>
          </a:p>
          <a:p>
            <a:pPr lvl="4"/>
            <a:r>
              <a:rPr lang="en-NZ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78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388" y="9432978"/>
            <a:ext cx="2944588" cy="498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9006-CF95-DB4F-84D4-DB2E02F1BCE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844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noProof="0" dirty="0"/>
              <a:t>Select one cover option and delete the unused variations.</a:t>
            </a:r>
          </a:p>
          <a:p>
            <a:endParaRPr lang="en-N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9006-CF95-DB4F-84D4-DB2E02F1BC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9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BD3571-3581-4375-A5E1-5436983EC17E}" type="slidenum">
              <a:rPr lang="en-NZ" altLang="en-US" sz="1200"/>
              <a:pPr/>
              <a:t>12</a:t>
            </a:fld>
            <a:endParaRPr lang="en-NZ" altLang="en-US" sz="1200"/>
          </a:p>
        </p:txBody>
      </p:sp>
    </p:spTree>
    <p:extLst>
      <p:ext uri="{BB962C8B-B14F-4D97-AF65-F5344CB8AC3E}">
        <p14:creationId xmlns:p14="http://schemas.microsoft.com/office/powerpoint/2010/main" val="286152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BF11B-5283-492A-AB85-00660AB45BA2}" type="slidenum">
              <a:rPr lang="en-NZ" smtClean="0">
                <a:solidFill>
                  <a:srgbClr val="000000"/>
                </a:solidFill>
                <a:ea typeface="ＭＳ Ｐゴシック" pitchFamily="34" charset="-128"/>
              </a:rPr>
              <a:pPr/>
              <a:t>2</a:t>
            </a:fld>
            <a:endParaRPr lang="en-NZ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08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5588" y="784225"/>
            <a:ext cx="6978651" cy="3925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Talk about IFP,</a:t>
            </a:r>
            <a:r>
              <a:rPr lang="en-NZ" baseline="0" dirty="0"/>
              <a:t> </a:t>
            </a:r>
            <a:r>
              <a:rPr lang="en-NZ" baseline="0" dirty="0" err="1"/>
              <a:t>Pipsafe</a:t>
            </a:r>
            <a:r>
              <a:rPr lang="en-NZ" baseline="0" dirty="0"/>
              <a:t>, etc using this slide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FBA3C-5249-43EC-9827-7C708E05BA9A}" type="slidenum">
              <a:rPr lang="en-NZ" smtClean="0"/>
              <a:pPr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7284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E3B19A-1030-2D9E-1110-F50993902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6BACA-F748-4411-AE96-FD0D9320584B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103874" name="Rectangle 1026">
            <a:extLst>
              <a:ext uri="{FF2B5EF4-FFF2-40B4-BE49-F238E27FC236}">
                <a16:creationId xmlns:a16="http://schemas.microsoft.com/office/drawing/2014/main" id="{4D7F440C-0845-C821-AE02-C8B53C69216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301625" y="792163"/>
            <a:ext cx="7015163" cy="3946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3875" name="Rectangle 1027">
            <a:extLst>
              <a:ext uri="{FF2B5EF4-FFF2-40B4-BE49-F238E27FC236}">
                <a16:creationId xmlns:a16="http://schemas.microsoft.com/office/drawing/2014/main" id="{7A9505F1-4BE9-CD9D-4519-596BE5853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4392" y="5001061"/>
            <a:ext cx="4394020" cy="50650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en-GB" altLang="en-US" sz="1400"/>
              <a:t> The New Zealand IFP Committee for pipfruit was established in early 1996.</a:t>
            </a:r>
          </a:p>
          <a:p>
            <a:pPr>
              <a:buFontTx/>
              <a:buChar char="•"/>
            </a:pPr>
            <a:r>
              <a:rPr lang="en-GB" altLang="en-US" sz="1400"/>
              <a:t> It is chaired by Catherine Richardson from ENZAFRUIT and has scientific representatives from HortResearch, </a:t>
            </a:r>
          </a:p>
          <a:p>
            <a:pPr>
              <a:buFontTx/>
              <a:buChar char="•"/>
            </a:pPr>
            <a:r>
              <a:rPr lang="en-GB" altLang="en-US" sz="1400"/>
              <a:t> but it includes representatives from various sectors including consumer, environmental and  agrochemical advocates </a:t>
            </a:r>
          </a:p>
          <a:p>
            <a:pPr>
              <a:buFontTx/>
              <a:buChar char="•"/>
            </a:pPr>
            <a:r>
              <a:rPr lang="en-GB" altLang="en-US" sz="1400"/>
              <a:t> and importantly, grower representatives from each region.</a:t>
            </a:r>
          </a:p>
          <a:p>
            <a:pPr>
              <a:buFontTx/>
              <a:buChar char="•"/>
            </a:pPr>
            <a:endParaRPr lang="en-GB" altLang="en-US" sz="1400"/>
          </a:p>
          <a:p>
            <a:pPr>
              <a:buFontTx/>
              <a:buChar char="•"/>
            </a:pPr>
            <a:r>
              <a:rPr lang="en-GB" altLang="en-US" sz="1400"/>
              <a:t> There are 12-15 Technical Subcommittees responsible for the development of IFP standards, and the technical sections of the IFP Manual.</a:t>
            </a:r>
          </a:p>
          <a:p>
            <a:pPr>
              <a:buFontTx/>
              <a:buChar char="•"/>
            </a:pPr>
            <a:endParaRPr lang="en-GB" altLang="en-US" sz="1400"/>
          </a:p>
          <a:p>
            <a:pPr>
              <a:buFontTx/>
              <a:buChar char="•"/>
            </a:pPr>
            <a:r>
              <a:rPr lang="en-GB" altLang="en-US" sz="1400"/>
              <a:t>ENZAFRUIT is the key driver responsible for the implementation of IFP throughout New Zealand fruit producing districts.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9006-CF95-DB4F-84D4-DB2E02F1BCE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B5C3AA-A331-43FB-817C-A81C98E84D1B}" type="slidenum">
              <a:rPr lang="en-NZ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N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48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9006-CF95-DB4F-84D4-DB2E02F1BC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9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A0E21-C6BA-4EC8-B91B-71B163EA497F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2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6643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A0E21-C6BA-4EC8-B91B-71B163EA497F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72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-cover 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noProof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NZ" sz="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noProof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NZ" sz="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956251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NZ" noProof="0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829995"/>
            <a:ext cx="2336078" cy="233607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2070389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3680D-E404-234C-BE66-867A99A91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94D88D-44D6-EC4B-B9F1-C598DF4E4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9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0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Title + Content a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3598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Title + Conten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277E1-1F12-284C-BB10-0E589DC6AFB8}"/>
              </a:ext>
            </a:extLst>
          </p:cNvPr>
          <p:cNvSpPr/>
          <p:nvPr userDrawn="1"/>
        </p:nvSpPr>
        <p:spPr bwMode="auto">
          <a:xfrm>
            <a:off x="0" y="1124744"/>
            <a:ext cx="12192000" cy="5733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969865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+ Content x 2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39192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CA421-28AB-3740-89DD-AD2C67DC9C45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28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- 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35A9-E533-0F4D-BDFD-BFBCCB2A7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1831" y="332657"/>
            <a:ext cx="459969" cy="4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54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Section break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FC1E5F-9B17-A441-8C97-09664E66F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548" y="2060848"/>
            <a:ext cx="8136904" cy="2707712"/>
          </a:xfrm>
        </p:spPr>
        <p:txBody>
          <a:bodyPr/>
          <a:lstStyle>
            <a:lvl1pPr algn="ctr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6950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Section break 3">
    <p:bg>
      <p:bgPr>
        <a:solidFill>
          <a:srgbClr val="EB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9351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- Section break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marL="0" indent="0" algn="ctr">
              <a:tabLst>
                <a:tab pos="1012825" algn="l"/>
              </a:tabLst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3727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-cover +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4672141"/>
            <a:ext cx="6138731" cy="550127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477852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445263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319007"/>
            <a:ext cx="2336078" cy="233607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1559401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420119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- End slide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3D045-2D7B-774A-8416-440089913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68" b="29060"/>
          <a:stretch/>
        </p:blipFill>
        <p:spPr>
          <a:xfrm>
            <a:off x="7121354" y="0"/>
            <a:ext cx="44958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A638A1-7CD6-764B-ADC5-9F2C7214497D}"/>
              </a:ext>
            </a:extLst>
          </p:cNvPr>
          <p:cNvSpPr/>
          <p:nvPr userDrawn="1"/>
        </p:nvSpPr>
        <p:spPr>
          <a:xfrm>
            <a:off x="816000" y="5595239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8E3117-327A-B84B-A5C8-8BCA6CE156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5624265"/>
            <a:ext cx="1584960" cy="274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6BE2F-63F6-D143-AE6A-4284D301509A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EB2DD18-A1A7-D149-87EF-C7F9377283C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 dirty="0"/>
              <a:t>Click to add e-mail address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E5F1A-919E-E3D9-EDA2-BD6A09CB020C}"/>
              </a:ext>
            </a:extLst>
          </p:cNvPr>
          <p:cNvSpPr txBox="1"/>
          <p:nvPr userDrawn="1"/>
        </p:nvSpPr>
        <p:spPr>
          <a:xfrm>
            <a:off x="816000" y="6313635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48929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- End slide + logo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9FDE9-4FF8-424B-A9BA-38AB1AB7F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33" b="30468"/>
          <a:stretch/>
        </p:blipFill>
        <p:spPr>
          <a:xfrm>
            <a:off x="7293474" y="0"/>
            <a:ext cx="4016248" cy="5733257"/>
          </a:xfrm>
          <a:prstGeom prst="rect">
            <a:avLst/>
          </a:prstGeom>
        </p:spPr>
      </p:pic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E2412E-79B9-6B4C-B3B0-F476687FD8D6}"/>
              </a:ext>
            </a:extLst>
          </p:cNvPr>
          <p:cNvSpPr/>
          <p:nvPr userDrawn="1"/>
        </p:nvSpPr>
        <p:spPr>
          <a:xfrm>
            <a:off x="816000" y="5998503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7DBEAC-A853-684B-9605-0635DC5C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6027529"/>
            <a:ext cx="1584960" cy="27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AD1CFF-0DA1-BD43-AA56-61F2AC0B6FE5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ACD2B860-7021-CD4D-87AE-94D9131081F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 dirty="0"/>
              <a:t>Click to add e-mail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06C52-40EF-EFAB-69B7-5615D672A77C}"/>
              </a:ext>
            </a:extLst>
          </p:cNvPr>
          <p:cNvSpPr txBox="1"/>
          <p:nvPr userDrawn="1"/>
        </p:nvSpPr>
        <p:spPr>
          <a:xfrm>
            <a:off x="817200" y="5146777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1611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- End slide + logo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AE451C-64CC-A948-BF8B-D75185313885}"/>
              </a:ext>
            </a:extLst>
          </p:cNvPr>
          <p:cNvSpPr/>
          <p:nvPr userDrawn="1"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C49C2-D7B5-E645-A485-9088B04AD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97" y="1314986"/>
            <a:ext cx="4016248" cy="3216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4457" y="966273"/>
            <a:ext cx="4487000" cy="697427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86" y="4915104"/>
            <a:ext cx="3168352" cy="1341346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158C61F-BA1C-F244-83B8-A0F95ECA2E6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84457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97F7194-4638-A540-9B1E-335CF6EA0C9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4457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173C33A0-A043-A948-B099-91BECE8360B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4457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B565D28E-E6F3-8145-A040-2C975C95304A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2414508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3F142C13-C2F5-9D45-B5D6-A8E67449D6E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4457" y="5134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887C1BA0-64A0-744E-ADB8-AE48DD65F78C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44559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69FF9AB4-2F00-464F-80C3-508BF66DB7B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2414508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2111A7E6-194B-5C46-8DEF-249FAFB13209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944559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8760447C-A4BC-764A-AE45-8BF8C0023F0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414508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EFAC369D-8EC3-1348-B9B0-D07E28FC3E4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44559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65ED0B90-0A3E-F442-ACB0-BD6255B59D2B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14508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4" name="Content Placeholder 10">
            <a:extLst>
              <a:ext uri="{FF2B5EF4-FFF2-40B4-BE49-F238E27FC236}">
                <a16:creationId xmlns:a16="http://schemas.microsoft.com/office/drawing/2014/main" id="{295A6809-5859-9146-AE46-C863F94D988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44559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A2A0D-D998-7947-AF28-0670368A3559}"/>
              </a:ext>
            </a:extLst>
          </p:cNvPr>
          <p:cNvSpPr txBox="1"/>
          <p:nvPr userDrawn="1"/>
        </p:nvSpPr>
        <p:spPr>
          <a:xfrm>
            <a:off x="816000" y="6205145"/>
            <a:ext cx="47323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23338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cover 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956251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829995"/>
            <a:ext cx="2336078" cy="2336078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2070389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3680D-E404-234C-BE66-867A99A91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21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 cover +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4672141"/>
            <a:ext cx="6138731" cy="550127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477852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445263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319007"/>
            <a:ext cx="2336078" cy="2336078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1559401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3546853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 Cover + circles x3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A52F73E9-1C8F-A647-A08D-3A30E3238B98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561905" y="3136720"/>
            <a:ext cx="3207600" cy="3165434"/>
          </a:xfrm>
          <a:custGeom>
            <a:avLst/>
            <a:gdLst>
              <a:gd name="connsiteX0" fmla="*/ 1243304 w 3207600"/>
              <a:gd name="connsiteY0" fmla="*/ 0 h 3165434"/>
              <a:gd name="connsiteX1" fmla="*/ 1254053 w 3207600"/>
              <a:gd name="connsiteY1" fmla="*/ 22314 h 3165434"/>
              <a:gd name="connsiteX2" fmla="*/ 2745003 w 3207600"/>
              <a:gd name="connsiteY2" fmla="*/ 909690 h 3165434"/>
              <a:gd name="connsiteX3" fmla="*/ 2918368 w 3207600"/>
              <a:gd name="connsiteY3" fmla="*/ 900936 h 3165434"/>
              <a:gd name="connsiteX4" fmla="*/ 3054044 w 3207600"/>
              <a:gd name="connsiteY4" fmla="*/ 880229 h 3165434"/>
              <a:gd name="connsiteX5" fmla="*/ 3081565 w 3207600"/>
              <a:gd name="connsiteY5" fmla="*/ 937361 h 3165434"/>
              <a:gd name="connsiteX6" fmla="*/ 3207600 w 3207600"/>
              <a:gd name="connsiteY6" fmla="*/ 1561633 h 3165434"/>
              <a:gd name="connsiteX7" fmla="*/ 1603800 w 3207600"/>
              <a:gd name="connsiteY7" fmla="*/ 3165434 h 3165434"/>
              <a:gd name="connsiteX8" fmla="*/ 0 w 3207600"/>
              <a:gd name="connsiteY8" fmla="*/ 1561633 h 3165434"/>
              <a:gd name="connsiteX9" fmla="*/ 1126879 w 3207600"/>
              <a:gd name="connsiteY9" fmla="*/ 29936 h 316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7600" h="3165434">
                <a:moveTo>
                  <a:pt x="1243304" y="0"/>
                </a:moveTo>
                <a:lnTo>
                  <a:pt x="1254053" y="22314"/>
                </a:lnTo>
                <a:cubicBezTo>
                  <a:pt x="1541185" y="550875"/>
                  <a:pt x="2101191" y="909690"/>
                  <a:pt x="2745003" y="909690"/>
                </a:cubicBezTo>
                <a:cubicBezTo>
                  <a:pt x="2803531" y="909690"/>
                  <a:pt x="2861367" y="906725"/>
                  <a:pt x="2918368" y="900936"/>
                </a:cubicBezTo>
                <a:lnTo>
                  <a:pt x="3054044" y="880229"/>
                </a:lnTo>
                <a:lnTo>
                  <a:pt x="3081565" y="937361"/>
                </a:lnTo>
                <a:cubicBezTo>
                  <a:pt x="3162722" y="1129238"/>
                  <a:pt x="3207600" y="1340195"/>
                  <a:pt x="3207600" y="1561633"/>
                </a:cubicBezTo>
                <a:cubicBezTo>
                  <a:pt x="3207600" y="2447388"/>
                  <a:pt x="2489554" y="3165434"/>
                  <a:pt x="1603800" y="3165434"/>
                </a:cubicBezTo>
                <a:cubicBezTo>
                  <a:pt x="718046" y="3165434"/>
                  <a:pt x="0" y="2447388"/>
                  <a:pt x="0" y="1561633"/>
                </a:cubicBezTo>
                <a:cubicBezTo>
                  <a:pt x="0" y="841957"/>
                  <a:pt x="474023" y="232995"/>
                  <a:pt x="1126879" y="29936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3E3A5249-3FF8-F245-99B9-1DCB6E32DF7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786067" y="2392076"/>
            <a:ext cx="2599831" cy="2628000"/>
          </a:xfrm>
          <a:custGeom>
            <a:avLst/>
            <a:gdLst>
              <a:gd name="connsiteX0" fmla="*/ 1285831 w 2599831"/>
              <a:gd name="connsiteY0" fmla="*/ 0 h 2628000"/>
              <a:gd name="connsiteX1" fmla="*/ 2599831 w 2599831"/>
              <a:gd name="connsiteY1" fmla="*/ 1314000 h 2628000"/>
              <a:gd name="connsiteX2" fmla="*/ 1285831 w 2599831"/>
              <a:gd name="connsiteY2" fmla="*/ 2628000 h 2628000"/>
              <a:gd name="connsiteX3" fmla="*/ 30906 w 2599831"/>
              <a:gd name="connsiteY3" fmla="*/ 1704743 h 2628000"/>
              <a:gd name="connsiteX4" fmla="*/ 0 w 2599831"/>
              <a:gd name="connsiteY4" fmla="*/ 1584547 h 2628000"/>
              <a:gd name="connsiteX5" fmla="*/ 25061 w 2599831"/>
              <a:gd name="connsiteY5" fmla="*/ 1578103 h 2628000"/>
              <a:gd name="connsiteX6" fmla="*/ 1207687 w 2599831"/>
              <a:gd name="connsiteY6" fmla="*/ 132099 h 2628000"/>
              <a:gd name="connsiteX7" fmla="*/ 1214175 w 2599831"/>
              <a:gd name="connsiteY7" fmla="*/ 3619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9831" h="2628000">
                <a:moveTo>
                  <a:pt x="1285831" y="0"/>
                </a:moveTo>
                <a:cubicBezTo>
                  <a:pt x="2011533" y="0"/>
                  <a:pt x="2599831" y="588298"/>
                  <a:pt x="2599831" y="1314000"/>
                </a:cubicBezTo>
                <a:cubicBezTo>
                  <a:pt x="2599831" y="2039702"/>
                  <a:pt x="2011533" y="2628000"/>
                  <a:pt x="1285831" y="2628000"/>
                </a:cubicBezTo>
                <a:cubicBezTo>
                  <a:pt x="696198" y="2628000"/>
                  <a:pt x="197273" y="2239632"/>
                  <a:pt x="30906" y="1704743"/>
                </a:cubicBezTo>
                <a:lnTo>
                  <a:pt x="0" y="1584547"/>
                </a:lnTo>
                <a:lnTo>
                  <a:pt x="25061" y="1578103"/>
                </a:lnTo>
                <a:cubicBezTo>
                  <a:pt x="662192" y="1379935"/>
                  <a:pt x="1138221" y="816113"/>
                  <a:pt x="1207687" y="132099"/>
                </a:cubicBezTo>
                <a:lnTo>
                  <a:pt x="1214175" y="361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61F4BD8A-8FDB-CC4A-B8DF-34526858EA9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611308" y="655210"/>
            <a:ext cx="3391200" cy="3361740"/>
          </a:xfrm>
          <a:custGeom>
            <a:avLst/>
            <a:gdLst>
              <a:gd name="connsiteX0" fmla="*/ 1695600 w 3391200"/>
              <a:gd name="connsiteY0" fmla="*/ 0 h 3361740"/>
              <a:gd name="connsiteX1" fmla="*/ 3391200 w 3391200"/>
              <a:gd name="connsiteY1" fmla="*/ 1695600 h 3361740"/>
              <a:gd name="connsiteX2" fmla="*/ 3388934 w 3391200"/>
              <a:gd name="connsiteY2" fmla="*/ 1740484 h 3361740"/>
              <a:gd name="connsiteX3" fmla="*/ 3326239 w 3391200"/>
              <a:gd name="connsiteY3" fmla="*/ 1743650 h 3361740"/>
              <a:gd name="connsiteX4" fmla="*/ 2146588 w 3391200"/>
              <a:gd name="connsiteY4" fmla="*/ 3050866 h 3361740"/>
              <a:gd name="connsiteX5" fmla="*/ 2173284 w 3391200"/>
              <a:gd name="connsiteY5" fmla="*/ 3315683 h 3361740"/>
              <a:gd name="connsiteX6" fmla="*/ 2174757 w 3391200"/>
              <a:gd name="connsiteY6" fmla="*/ 3321413 h 3361740"/>
              <a:gd name="connsiteX7" fmla="*/ 2037323 w 3391200"/>
              <a:gd name="connsiteY7" fmla="*/ 3356752 h 3361740"/>
              <a:gd name="connsiteX8" fmla="*/ 2004640 w 3391200"/>
              <a:gd name="connsiteY8" fmla="*/ 3361740 h 3361740"/>
              <a:gd name="connsiteX9" fmla="*/ 1964626 w 3391200"/>
              <a:gd name="connsiteY9" fmla="*/ 3278676 h 3361740"/>
              <a:gd name="connsiteX10" fmla="*/ 554396 w 3391200"/>
              <a:gd name="connsiteY10" fmla="*/ 2439342 h 3361740"/>
              <a:gd name="connsiteX11" fmla="*/ 231175 w 3391200"/>
              <a:gd name="connsiteY11" fmla="*/ 2471926 h 3361740"/>
              <a:gd name="connsiteX12" fmla="*/ 193901 w 3391200"/>
              <a:gd name="connsiteY12" fmla="*/ 2481510 h 3361740"/>
              <a:gd name="connsiteX13" fmla="*/ 133249 w 3391200"/>
              <a:gd name="connsiteY13" fmla="*/ 2355604 h 3361740"/>
              <a:gd name="connsiteX14" fmla="*/ 0 w 3391200"/>
              <a:gd name="connsiteY14" fmla="*/ 1695600 h 3361740"/>
              <a:gd name="connsiteX15" fmla="*/ 1695600 w 3391200"/>
              <a:gd name="connsiteY15" fmla="*/ 0 h 336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1200" h="3361740">
                <a:moveTo>
                  <a:pt x="1695600" y="0"/>
                </a:moveTo>
                <a:cubicBezTo>
                  <a:pt x="2632054" y="0"/>
                  <a:pt x="3391200" y="759146"/>
                  <a:pt x="3391200" y="1695600"/>
                </a:cubicBezTo>
                <a:lnTo>
                  <a:pt x="3388934" y="1740484"/>
                </a:lnTo>
                <a:lnTo>
                  <a:pt x="3326239" y="1743650"/>
                </a:lnTo>
                <a:cubicBezTo>
                  <a:pt x="2663647" y="1810940"/>
                  <a:pt x="2146588" y="2370521"/>
                  <a:pt x="2146588" y="3050866"/>
                </a:cubicBezTo>
                <a:cubicBezTo>
                  <a:pt x="2146588" y="3141579"/>
                  <a:pt x="2155780" y="3230145"/>
                  <a:pt x="2173284" y="3315683"/>
                </a:cubicBezTo>
                <a:lnTo>
                  <a:pt x="2174757" y="3321413"/>
                </a:lnTo>
                <a:lnTo>
                  <a:pt x="2037323" y="3356752"/>
                </a:lnTo>
                <a:lnTo>
                  <a:pt x="2004640" y="3361740"/>
                </a:lnTo>
                <a:lnTo>
                  <a:pt x="1964626" y="3278676"/>
                </a:lnTo>
                <a:cubicBezTo>
                  <a:pt x="1693040" y="2778731"/>
                  <a:pt x="1163352" y="2439342"/>
                  <a:pt x="554396" y="2439342"/>
                </a:cubicBezTo>
                <a:cubicBezTo>
                  <a:pt x="443677" y="2439342"/>
                  <a:pt x="335578" y="2450562"/>
                  <a:pt x="231175" y="2471926"/>
                </a:cubicBezTo>
                <a:lnTo>
                  <a:pt x="193901" y="2481510"/>
                </a:lnTo>
                <a:lnTo>
                  <a:pt x="133249" y="2355604"/>
                </a:lnTo>
                <a:cubicBezTo>
                  <a:pt x="47447" y="2152745"/>
                  <a:pt x="0" y="1929714"/>
                  <a:pt x="0" y="1695600"/>
                </a:cubicBezTo>
                <a:cubicBezTo>
                  <a:pt x="0" y="759146"/>
                  <a:pt x="759146" y="0"/>
                  <a:pt x="16956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9A3CF4-43A3-3D4F-98EB-9A3445227A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0C53E-019D-5340-A575-1CE91B16E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01DFAB-FEAA-744F-B310-2170402F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DC59A-EF46-A342-AEC7-25E66342A221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25FD9DE-EB05-9246-B0FC-BB29701C2EDE}"/>
              </a:ext>
            </a:extLst>
          </p:cNvPr>
          <p:cNvSpPr/>
          <p:nvPr userDrawn="1"/>
        </p:nvSpPr>
        <p:spPr bwMode="auto">
          <a:xfrm>
            <a:off x="7805097" y="2526202"/>
            <a:ext cx="3192243" cy="1523809"/>
          </a:xfrm>
          <a:custGeom>
            <a:avLst/>
            <a:gdLst>
              <a:gd name="connsiteX0" fmla="*/ 1811729 w 3192243"/>
              <a:gd name="connsiteY0" fmla="*/ 1494507 h 1523809"/>
              <a:gd name="connsiteX1" fmla="*/ 1811729 w 3192243"/>
              <a:gd name="connsiteY1" fmla="*/ 1494508 h 1523809"/>
              <a:gd name="connsiteX2" fmla="*/ 1677162 w 3192243"/>
              <a:gd name="connsiteY2" fmla="*/ 1515046 h 1523809"/>
              <a:gd name="connsiteX3" fmla="*/ 1503613 w 3192243"/>
              <a:gd name="connsiteY3" fmla="*/ 1523809 h 1523809"/>
              <a:gd name="connsiteX4" fmla="*/ 1383800 w 3192243"/>
              <a:gd name="connsiteY4" fmla="*/ 1519646 h 1523809"/>
              <a:gd name="connsiteX5" fmla="*/ 1348941 w 3192243"/>
              <a:gd name="connsiteY5" fmla="*/ 1515998 h 1523809"/>
              <a:gd name="connsiteX6" fmla="*/ 1503613 w 3192243"/>
              <a:gd name="connsiteY6" fmla="*/ 1523808 h 1523809"/>
              <a:gd name="connsiteX7" fmla="*/ 1677162 w 3192243"/>
              <a:gd name="connsiteY7" fmla="*/ 1515045 h 1523809"/>
              <a:gd name="connsiteX8" fmla="*/ 1176349 w 3192243"/>
              <a:gd name="connsiteY8" fmla="*/ 1491585 h 1523809"/>
              <a:gd name="connsiteX9" fmla="*/ 1308745 w 3192243"/>
              <a:gd name="connsiteY9" fmla="*/ 1511791 h 1523809"/>
              <a:gd name="connsiteX10" fmla="*/ 1266230 w 3192243"/>
              <a:gd name="connsiteY10" fmla="*/ 1507341 h 1523809"/>
              <a:gd name="connsiteX11" fmla="*/ 1023035 w 3192243"/>
              <a:gd name="connsiteY11" fmla="*/ 1453713 h 1523809"/>
              <a:gd name="connsiteX12" fmla="*/ 1157418 w 3192243"/>
              <a:gd name="connsiteY12" fmla="*/ 1488266 h 1523809"/>
              <a:gd name="connsiteX13" fmla="*/ 1151180 w 3192243"/>
              <a:gd name="connsiteY13" fmla="*/ 1487173 h 1523809"/>
              <a:gd name="connsiteX14" fmla="*/ 1038929 w 3192243"/>
              <a:gd name="connsiteY14" fmla="*/ 1459417 h 1523809"/>
              <a:gd name="connsiteX15" fmla="*/ 1995096 w 3192243"/>
              <a:gd name="connsiteY15" fmla="*/ 1450909 h 1523809"/>
              <a:gd name="connsiteX16" fmla="*/ 1981963 w 3192243"/>
              <a:gd name="connsiteY16" fmla="*/ 1454286 h 1523809"/>
              <a:gd name="connsiteX17" fmla="*/ 1981963 w 3192243"/>
              <a:gd name="connsiteY17" fmla="*/ 1454286 h 1523809"/>
              <a:gd name="connsiteX18" fmla="*/ 2148842 w 3192243"/>
              <a:gd name="connsiteY18" fmla="*/ 1396082 h 1523809"/>
              <a:gd name="connsiteX19" fmla="*/ 2126006 w 3192243"/>
              <a:gd name="connsiteY19" fmla="*/ 1406071 h 1523809"/>
              <a:gd name="connsiteX20" fmla="*/ 2008403 w 3192243"/>
              <a:gd name="connsiteY20" fmla="*/ 1447483 h 1523809"/>
              <a:gd name="connsiteX21" fmla="*/ 798136 w 3192243"/>
              <a:gd name="connsiteY21" fmla="*/ 1368850 h 1523809"/>
              <a:gd name="connsiteX22" fmla="*/ 831898 w 3192243"/>
              <a:gd name="connsiteY22" fmla="*/ 1385114 h 1523809"/>
              <a:gd name="connsiteX23" fmla="*/ 823930 w 3192243"/>
              <a:gd name="connsiteY23" fmla="*/ 1382254 h 1523809"/>
              <a:gd name="connsiteX24" fmla="*/ 2288108 w 3192243"/>
              <a:gd name="connsiteY24" fmla="*/ 1330785 h 1523809"/>
              <a:gd name="connsiteX25" fmla="*/ 2239505 w 3192243"/>
              <a:gd name="connsiteY25" fmla="*/ 1356426 h 1523809"/>
              <a:gd name="connsiteX26" fmla="*/ 2189245 w 3192243"/>
              <a:gd name="connsiteY26" fmla="*/ 1378410 h 1523809"/>
              <a:gd name="connsiteX27" fmla="*/ 598967 w 3192243"/>
              <a:gd name="connsiteY27" fmla="*/ 1260884 h 1523809"/>
              <a:gd name="connsiteX28" fmla="*/ 649780 w 3192243"/>
              <a:gd name="connsiteY28" fmla="*/ 1291754 h 1523809"/>
              <a:gd name="connsiteX29" fmla="*/ 623450 w 3192243"/>
              <a:gd name="connsiteY29" fmla="*/ 1278071 h 1523809"/>
              <a:gd name="connsiteX30" fmla="*/ 2452616 w 3192243"/>
              <a:gd name="connsiteY30" fmla="*/ 1233937 h 1523809"/>
              <a:gd name="connsiteX31" fmla="*/ 2348505 w 3192243"/>
              <a:gd name="connsiteY31" fmla="*/ 1298922 h 1523809"/>
              <a:gd name="connsiteX32" fmla="*/ 2326790 w 3192243"/>
              <a:gd name="connsiteY32" fmla="*/ 1310378 h 1523809"/>
              <a:gd name="connsiteX33" fmla="*/ 433503 w 3192243"/>
              <a:gd name="connsiteY33" fmla="*/ 1143378 h 1523809"/>
              <a:gd name="connsiteX34" fmla="*/ 463009 w 3192243"/>
              <a:gd name="connsiteY34" fmla="*/ 1165443 h 1523809"/>
              <a:gd name="connsiteX35" fmla="*/ 439707 w 3192243"/>
              <a:gd name="connsiteY35" fmla="*/ 1149085 h 1523809"/>
              <a:gd name="connsiteX36" fmla="*/ 2663653 w 3192243"/>
              <a:gd name="connsiteY36" fmla="*/ 1063190 h 1523809"/>
              <a:gd name="connsiteX37" fmla="*/ 2644905 w 3192243"/>
              <a:gd name="connsiteY37" fmla="*/ 1082855 h 1523809"/>
              <a:gd name="connsiteX38" fmla="*/ 2623585 w 3192243"/>
              <a:gd name="connsiteY38" fmla="*/ 1099607 h 1523809"/>
              <a:gd name="connsiteX39" fmla="*/ 252559 w 3192243"/>
              <a:gd name="connsiteY39" fmla="*/ 970745 h 1523809"/>
              <a:gd name="connsiteX40" fmla="*/ 286928 w 3192243"/>
              <a:gd name="connsiteY40" fmla="*/ 1008560 h 1523809"/>
              <a:gd name="connsiteX41" fmla="*/ 274919 w 3192243"/>
              <a:gd name="connsiteY41" fmla="*/ 997514 h 1523809"/>
              <a:gd name="connsiteX42" fmla="*/ 118745 w 3192243"/>
              <a:gd name="connsiteY42" fmla="*/ 805720 h 1523809"/>
              <a:gd name="connsiteX43" fmla="*/ 153165 w 3192243"/>
              <a:gd name="connsiteY43" fmla="*/ 851749 h 1523809"/>
              <a:gd name="connsiteX44" fmla="*/ 131304 w 3192243"/>
              <a:gd name="connsiteY44" fmla="*/ 825577 h 1523809"/>
              <a:gd name="connsiteX45" fmla="*/ 2981881 w 3192243"/>
              <a:gd name="connsiteY45" fmla="*/ 658970 h 1523809"/>
              <a:gd name="connsiteX46" fmla="*/ 2955274 w 3192243"/>
              <a:gd name="connsiteY46" fmla="*/ 706572 h 1523809"/>
              <a:gd name="connsiteX47" fmla="*/ 2939390 w 3192243"/>
              <a:gd name="connsiteY47" fmla="*/ 728913 h 1523809"/>
              <a:gd name="connsiteX48" fmla="*/ 0 w 3192243"/>
              <a:gd name="connsiteY48" fmla="*/ 612489 h 1523809"/>
              <a:gd name="connsiteX49" fmla="*/ 11080 w 3192243"/>
              <a:gd name="connsiteY49" fmla="*/ 635490 h 1523809"/>
              <a:gd name="connsiteX50" fmla="*/ 11102 w 3192243"/>
              <a:gd name="connsiteY50" fmla="*/ 635526 h 1523809"/>
              <a:gd name="connsiteX51" fmla="*/ 11080 w 3192243"/>
              <a:gd name="connsiteY51" fmla="*/ 635491 h 1523809"/>
              <a:gd name="connsiteX52" fmla="*/ 0 w 3192243"/>
              <a:gd name="connsiteY52" fmla="*/ 612489 h 1523809"/>
              <a:gd name="connsiteX53" fmla="*/ 3067592 w 3192243"/>
              <a:gd name="connsiteY53" fmla="*/ 487178 h 1523809"/>
              <a:gd name="connsiteX54" fmla="*/ 3015317 w 3192243"/>
              <a:gd name="connsiteY54" fmla="*/ 599152 h 1523809"/>
              <a:gd name="connsiteX55" fmla="*/ 3003256 w 3192243"/>
              <a:gd name="connsiteY55" fmla="*/ 620730 h 1523809"/>
              <a:gd name="connsiteX56" fmla="*/ 3118929 w 3192243"/>
              <a:gd name="connsiteY56" fmla="*/ 346935 h 1523809"/>
              <a:gd name="connsiteX57" fmla="*/ 3111827 w 3192243"/>
              <a:gd name="connsiteY57" fmla="*/ 370814 h 1523809"/>
              <a:gd name="connsiteX58" fmla="*/ 3067648 w 3192243"/>
              <a:gd name="connsiteY58" fmla="*/ 487044 h 1523809"/>
              <a:gd name="connsiteX59" fmla="*/ 3159476 w 3192243"/>
              <a:gd name="connsiteY59" fmla="*/ 195918 h 1523809"/>
              <a:gd name="connsiteX60" fmla="*/ 3147573 w 3192243"/>
              <a:gd name="connsiteY60" fmla="*/ 250615 h 1523809"/>
              <a:gd name="connsiteX61" fmla="*/ 3131612 w 3192243"/>
              <a:gd name="connsiteY61" fmla="*/ 304288 h 1523809"/>
              <a:gd name="connsiteX62" fmla="*/ 3192243 w 3192243"/>
              <a:gd name="connsiteY62" fmla="*/ 0 h 1523809"/>
              <a:gd name="connsiteX63" fmla="*/ 3174501 w 3192243"/>
              <a:gd name="connsiteY63" fmla="*/ 126876 h 1523809"/>
              <a:gd name="connsiteX64" fmla="*/ 3169072 w 3192243"/>
              <a:gd name="connsiteY64" fmla="*/ 151821 h 152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92243" h="1523809">
                <a:moveTo>
                  <a:pt x="1811729" y="1494507"/>
                </a:moveTo>
                <a:lnTo>
                  <a:pt x="1811729" y="1494508"/>
                </a:lnTo>
                <a:lnTo>
                  <a:pt x="1677162" y="1515046"/>
                </a:lnTo>
                <a:cubicBezTo>
                  <a:pt x="1620101" y="1520841"/>
                  <a:pt x="1562204" y="1523809"/>
                  <a:pt x="1503613" y="1523809"/>
                </a:cubicBezTo>
                <a:cubicBezTo>
                  <a:pt x="1463332" y="1523809"/>
                  <a:pt x="1423379" y="1522406"/>
                  <a:pt x="1383800" y="1519646"/>
                </a:cubicBezTo>
                <a:lnTo>
                  <a:pt x="1348941" y="1515998"/>
                </a:lnTo>
                <a:lnTo>
                  <a:pt x="1503613" y="1523808"/>
                </a:lnTo>
                <a:cubicBezTo>
                  <a:pt x="1562203" y="1523808"/>
                  <a:pt x="1620101" y="1520840"/>
                  <a:pt x="1677162" y="1515045"/>
                </a:cubicBezTo>
                <a:close/>
                <a:moveTo>
                  <a:pt x="1176349" y="1491585"/>
                </a:moveTo>
                <a:lnTo>
                  <a:pt x="1308745" y="1511791"/>
                </a:lnTo>
                <a:lnTo>
                  <a:pt x="1266230" y="1507341"/>
                </a:lnTo>
                <a:close/>
                <a:moveTo>
                  <a:pt x="1023035" y="1453713"/>
                </a:moveTo>
                <a:lnTo>
                  <a:pt x="1157418" y="1488266"/>
                </a:lnTo>
                <a:lnTo>
                  <a:pt x="1151180" y="1487173"/>
                </a:lnTo>
                <a:cubicBezTo>
                  <a:pt x="1113282" y="1479170"/>
                  <a:pt x="1075849" y="1469903"/>
                  <a:pt x="1038929" y="1459417"/>
                </a:cubicBezTo>
                <a:close/>
                <a:moveTo>
                  <a:pt x="1995096" y="1450909"/>
                </a:moveTo>
                <a:lnTo>
                  <a:pt x="1981963" y="1454286"/>
                </a:lnTo>
                <a:lnTo>
                  <a:pt x="1981963" y="1454286"/>
                </a:lnTo>
                <a:close/>
                <a:moveTo>
                  <a:pt x="2148842" y="1396082"/>
                </a:moveTo>
                <a:lnTo>
                  <a:pt x="2126006" y="1406071"/>
                </a:lnTo>
                <a:lnTo>
                  <a:pt x="2008403" y="1447483"/>
                </a:lnTo>
                <a:close/>
                <a:moveTo>
                  <a:pt x="798136" y="1368850"/>
                </a:moveTo>
                <a:lnTo>
                  <a:pt x="831898" y="1385114"/>
                </a:lnTo>
                <a:lnTo>
                  <a:pt x="823930" y="1382254"/>
                </a:lnTo>
                <a:close/>
                <a:moveTo>
                  <a:pt x="2288108" y="1330785"/>
                </a:moveTo>
                <a:lnTo>
                  <a:pt x="2239505" y="1356426"/>
                </a:lnTo>
                <a:lnTo>
                  <a:pt x="2189245" y="1378410"/>
                </a:lnTo>
                <a:close/>
                <a:moveTo>
                  <a:pt x="598967" y="1260884"/>
                </a:moveTo>
                <a:lnTo>
                  <a:pt x="649780" y="1291754"/>
                </a:lnTo>
                <a:lnTo>
                  <a:pt x="623450" y="1278071"/>
                </a:lnTo>
                <a:close/>
                <a:moveTo>
                  <a:pt x="2452616" y="1233937"/>
                </a:moveTo>
                <a:lnTo>
                  <a:pt x="2348505" y="1298922"/>
                </a:lnTo>
                <a:lnTo>
                  <a:pt x="2326790" y="1310378"/>
                </a:lnTo>
                <a:close/>
                <a:moveTo>
                  <a:pt x="433503" y="1143378"/>
                </a:moveTo>
                <a:lnTo>
                  <a:pt x="463009" y="1165443"/>
                </a:lnTo>
                <a:lnTo>
                  <a:pt x="439707" y="1149085"/>
                </a:lnTo>
                <a:close/>
                <a:moveTo>
                  <a:pt x="2663653" y="1063190"/>
                </a:moveTo>
                <a:lnTo>
                  <a:pt x="2644905" y="1082855"/>
                </a:lnTo>
                <a:lnTo>
                  <a:pt x="2623585" y="1099607"/>
                </a:lnTo>
                <a:close/>
                <a:moveTo>
                  <a:pt x="252559" y="970745"/>
                </a:moveTo>
                <a:lnTo>
                  <a:pt x="286928" y="1008560"/>
                </a:lnTo>
                <a:lnTo>
                  <a:pt x="274919" y="997514"/>
                </a:lnTo>
                <a:close/>
                <a:moveTo>
                  <a:pt x="118745" y="805720"/>
                </a:moveTo>
                <a:lnTo>
                  <a:pt x="153165" y="851749"/>
                </a:lnTo>
                <a:lnTo>
                  <a:pt x="131304" y="825577"/>
                </a:lnTo>
                <a:close/>
                <a:moveTo>
                  <a:pt x="2981881" y="658970"/>
                </a:moveTo>
                <a:lnTo>
                  <a:pt x="2955274" y="706572"/>
                </a:lnTo>
                <a:lnTo>
                  <a:pt x="2939390" y="728913"/>
                </a:lnTo>
                <a:close/>
                <a:moveTo>
                  <a:pt x="0" y="612489"/>
                </a:moveTo>
                <a:lnTo>
                  <a:pt x="11080" y="635490"/>
                </a:lnTo>
                <a:lnTo>
                  <a:pt x="11102" y="635526"/>
                </a:lnTo>
                <a:lnTo>
                  <a:pt x="11080" y="635491"/>
                </a:lnTo>
                <a:lnTo>
                  <a:pt x="0" y="612489"/>
                </a:lnTo>
                <a:close/>
                <a:moveTo>
                  <a:pt x="3067592" y="487178"/>
                </a:moveTo>
                <a:lnTo>
                  <a:pt x="3015317" y="599152"/>
                </a:lnTo>
                <a:lnTo>
                  <a:pt x="3003256" y="620730"/>
                </a:lnTo>
                <a:close/>
                <a:moveTo>
                  <a:pt x="3118929" y="346935"/>
                </a:moveTo>
                <a:lnTo>
                  <a:pt x="3111827" y="370814"/>
                </a:lnTo>
                <a:lnTo>
                  <a:pt x="3067648" y="487044"/>
                </a:lnTo>
                <a:close/>
                <a:moveTo>
                  <a:pt x="3159476" y="195918"/>
                </a:moveTo>
                <a:lnTo>
                  <a:pt x="3147573" y="250615"/>
                </a:lnTo>
                <a:lnTo>
                  <a:pt x="3131612" y="304288"/>
                </a:lnTo>
                <a:close/>
                <a:moveTo>
                  <a:pt x="3192243" y="0"/>
                </a:moveTo>
                <a:lnTo>
                  <a:pt x="3174501" y="126876"/>
                </a:lnTo>
                <a:lnTo>
                  <a:pt x="3169072" y="15182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2A6B19F1-F18D-DE45-A18F-DAE3B817E3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05209" y="2395695"/>
            <a:ext cx="3195034" cy="1650715"/>
          </a:xfrm>
          <a:custGeom>
            <a:avLst/>
            <a:gdLst>
              <a:gd name="connsiteX0" fmla="*/ 360496 w 3195034"/>
              <a:gd name="connsiteY0" fmla="*/ 698857 h 1650715"/>
              <a:gd name="connsiteX1" fmla="*/ 1770726 w 3195034"/>
              <a:gd name="connsiteY1" fmla="*/ 1538191 h 1650715"/>
              <a:gd name="connsiteX2" fmla="*/ 1810740 w 3195034"/>
              <a:gd name="connsiteY2" fmla="*/ 1621254 h 1650715"/>
              <a:gd name="connsiteX3" fmla="*/ 1675064 w 3195034"/>
              <a:gd name="connsiteY3" fmla="*/ 1641961 h 1650715"/>
              <a:gd name="connsiteX4" fmla="*/ 1501699 w 3195034"/>
              <a:gd name="connsiteY4" fmla="*/ 1650715 h 1650715"/>
              <a:gd name="connsiteX5" fmla="*/ 10749 w 3195034"/>
              <a:gd name="connsiteY5" fmla="*/ 763339 h 1650715"/>
              <a:gd name="connsiteX6" fmla="*/ 0 w 3195034"/>
              <a:gd name="connsiteY6" fmla="*/ 741025 h 1650715"/>
              <a:gd name="connsiteX7" fmla="*/ 37275 w 3195034"/>
              <a:gd name="connsiteY7" fmla="*/ 731441 h 1650715"/>
              <a:gd name="connsiteX8" fmla="*/ 360496 w 3195034"/>
              <a:gd name="connsiteY8" fmla="*/ 698857 h 1650715"/>
              <a:gd name="connsiteX9" fmla="*/ 3195034 w 3195034"/>
              <a:gd name="connsiteY9" fmla="*/ 0 h 1650715"/>
              <a:gd name="connsiteX10" fmla="*/ 3188546 w 3195034"/>
              <a:gd name="connsiteY10" fmla="*/ 128481 h 1650715"/>
              <a:gd name="connsiteX11" fmla="*/ 2005920 w 3195034"/>
              <a:gd name="connsiteY11" fmla="*/ 1574485 h 1650715"/>
              <a:gd name="connsiteX12" fmla="*/ 1980858 w 3195034"/>
              <a:gd name="connsiteY12" fmla="*/ 1580929 h 1650715"/>
              <a:gd name="connsiteX13" fmla="*/ 1979385 w 3195034"/>
              <a:gd name="connsiteY13" fmla="*/ 1575199 h 1650715"/>
              <a:gd name="connsiteX14" fmla="*/ 1952689 w 3195034"/>
              <a:gd name="connsiteY14" fmla="*/ 1310382 h 1650715"/>
              <a:gd name="connsiteX15" fmla="*/ 3132340 w 3195034"/>
              <a:gd name="connsiteY15" fmla="*/ 3166 h 16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95034" h="1650715">
                <a:moveTo>
                  <a:pt x="360496" y="698857"/>
                </a:moveTo>
                <a:cubicBezTo>
                  <a:pt x="969452" y="698857"/>
                  <a:pt x="1499140" y="1038246"/>
                  <a:pt x="1770726" y="1538191"/>
                </a:cubicBezTo>
                <a:lnTo>
                  <a:pt x="1810740" y="1621254"/>
                </a:lnTo>
                <a:lnTo>
                  <a:pt x="1675064" y="1641961"/>
                </a:lnTo>
                <a:cubicBezTo>
                  <a:pt x="1618063" y="1647750"/>
                  <a:pt x="1560227" y="1650715"/>
                  <a:pt x="1501699" y="1650715"/>
                </a:cubicBezTo>
                <a:cubicBezTo>
                  <a:pt x="857887" y="1650715"/>
                  <a:pt x="297881" y="1291900"/>
                  <a:pt x="10749" y="763339"/>
                </a:cubicBezTo>
                <a:lnTo>
                  <a:pt x="0" y="741025"/>
                </a:lnTo>
                <a:lnTo>
                  <a:pt x="37275" y="731441"/>
                </a:lnTo>
                <a:cubicBezTo>
                  <a:pt x="141678" y="710077"/>
                  <a:pt x="249777" y="698857"/>
                  <a:pt x="360496" y="698857"/>
                </a:cubicBezTo>
                <a:close/>
                <a:moveTo>
                  <a:pt x="3195034" y="0"/>
                </a:moveTo>
                <a:lnTo>
                  <a:pt x="3188546" y="128481"/>
                </a:lnTo>
                <a:cubicBezTo>
                  <a:pt x="3119080" y="812495"/>
                  <a:pt x="2643051" y="1376317"/>
                  <a:pt x="2005920" y="1574485"/>
                </a:cubicBezTo>
                <a:lnTo>
                  <a:pt x="1980858" y="1580929"/>
                </a:lnTo>
                <a:lnTo>
                  <a:pt x="1979385" y="1575199"/>
                </a:lnTo>
                <a:cubicBezTo>
                  <a:pt x="1961881" y="1489661"/>
                  <a:pt x="1952689" y="1401095"/>
                  <a:pt x="1952689" y="1310382"/>
                </a:cubicBezTo>
                <a:cubicBezTo>
                  <a:pt x="1952689" y="630036"/>
                  <a:pt x="2469748" y="70456"/>
                  <a:pt x="3132340" y="3166"/>
                </a:cubicBez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99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 +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3E5D5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5A56-84AD-C34E-B4B3-C50C1ED9DF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998408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425074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- Title + Content x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E37C694-9C9B-DE41-8E1A-3E327DD43F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BB63C1-0E12-E140-A98A-1ECD57327ECD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192112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167C48-E178-F044-B483-3E2DD230F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137169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 + 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123273-8597-AE41-A62A-1982F2DF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8AFF57-CB15-6F4D-930E-F8DD994167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00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275969-9C1F-9C4D-B6F8-3F9C1F9172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64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FEAD93-F101-3B41-8EB9-6E21B66FC4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64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80002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- Cover + circles x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A52F73E9-1C8F-A647-A08D-3A30E3238B98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561905" y="3136720"/>
            <a:ext cx="3207600" cy="3165434"/>
          </a:xfrm>
          <a:custGeom>
            <a:avLst/>
            <a:gdLst>
              <a:gd name="connsiteX0" fmla="*/ 1243304 w 3207600"/>
              <a:gd name="connsiteY0" fmla="*/ 0 h 3165434"/>
              <a:gd name="connsiteX1" fmla="*/ 1254053 w 3207600"/>
              <a:gd name="connsiteY1" fmla="*/ 22314 h 3165434"/>
              <a:gd name="connsiteX2" fmla="*/ 2745003 w 3207600"/>
              <a:gd name="connsiteY2" fmla="*/ 909690 h 3165434"/>
              <a:gd name="connsiteX3" fmla="*/ 2918368 w 3207600"/>
              <a:gd name="connsiteY3" fmla="*/ 900936 h 3165434"/>
              <a:gd name="connsiteX4" fmla="*/ 3054044 w 3207600"/>
              <a:gd name="connsiteY4" fmla="*/ 880229 h 3165434"/>
              <a:gd name="connsiteX5" fmla="*/ 3081565 w 3207600"/>
              <a:gd name="connsiteY5" fmla="*/ 937361 h 3165434"/>
              <a:gd name="connsiteX6" fmla="*/ 3207600 w 3207600"/>
              <a:gd name="connsiteY6" fmla="*/ 1561633 h 3165434"/>
              <a:gd name="connsiteX7" fmla="*/ 1603800 w 3207600"/>
              <a:gd name="connsiteY7" fmla="*/ 3165434 h 3165434"/>
              <a:gd name="connsiteX8" fmla="*/ 0 w 3207600"/>
              <a:gd name="connsiteY8" fmla="*/ 1561633 h 3165434"/>
              <a:gd name="connsiteX9" fmla="*/ 1126879 w 3207600"/>
              <a:gd name="connsiteY9" fmla="*/ 29936 h 316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7600" h="3165434">
                <a:moveTo>
                  <a:pt x="1243304" y="0"/>
                </a:moveTo>
                <a:lnTo>
                  <a:pt x="1254053" y="22314"/>
                </a:lnTo>
                <a:cubicBezTo>
                  <a:pt x="1541185" y="550875"/>
                  <a:pt x="2101191" y="909690"/>
                  <a:pt x="2745003" y="909690"/>
                </a:cubicBezTo>
                <a:cubicBezTo>
                  <a:pt x="2803531" y="909690"/>
                  <a:pt x="2861367" y="906725"/>
                  <a:pt x="2918368" y="900936"/>
                </a:cubicBezTo>
                <a:lnTo>
                  <a:pt x="3054044" y="880229"/>
                </a:lnTo>
                <a:lnTo>
                  <a:pt x="3081565" y="937361"/>
                </a:lnTo>
                <a:cubicBezTo>
                  <a:pt x="3162722" y="1129238"/>
                  <a:pt x="3207600" y="1340195"/>
                  <a:pt x="3207600" y="1561633"/>
                </a:cubicBezTo>
                <a:cubicBezTo>
                  <a:pt x="3207600" y="2447388"/>
                  <a:pt x="2489554" y="3165434"/>
                  <a:pt x="1603800" y="3165434"/>
                </a:cubicBezTo>
                <a:cubicBezTo>
                  <a:pt x="718046" y="3165434"/>
                  <a:pt x="0" y="2447388"/>
                  <a:pt x="0" y="1561633"/>
                </a:cubicBezTo>
                <a:cubicBezTo>
                  <a:pt x="0" y="841957"/>
                  <a:pt x="474023" y="232995"/>
                  <a:pt x="1126879" y="2993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3E3A5249-3FF8-F245-99B9-1DCB6E32DF7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786067" y="2392076"/>
            <a:ext cx="2599831" cy="2628000"/>
          </a:xfrm>
          <a:custGeom>
            <a:avLst/>
            <a:gdLst>
              <a:gd name="connsiteX0" fmla="*/ 1285831 w 2599831"/>
              <a:gd name="connsiteY0" fmla="*/ 0 h 2628000"/>
              <a:gd name="connsiteX1" fmla="*/ 2599831 w 2599831"/>
              <a:gd name="connsiteY1" fmla="*/ 1314000 h 2628000"/>
              <a:gd name="connsiteX2" fmla="*/ 1285831 w 2599831"/>
              <a:gd name="connsiteY2" fmla="*/ 2628000 h 2628000"/>
              <a:gd name="connsiteX3" fmla="*/ 30906 w 2599831"/>
              <a:gd name="connsiteY3" fmla="*/ 1704743 h 2628000"/>
              <a:gd name="connsiteX4" fmla="*/ 0 w 2599831"/>
              <a:gd name="connsiteY4" fmla="*/ 1584547 h 2628000"/>
              <a:gd name="connsiteX5" fmla="*/ 25061 w 2599831"/>
              <a:gd name="connsiteY5" fmla="*/ 1578103 h 2628000"/>
              <a:gd name="connsiteX6" fmla="*/ 1207687 w 2599831"/>
              <a:gd name="connsiteY6" fmla="*/ 132099 h 2628000"/>
              <a:gd name="connsiteX7" fmla="*/ 1214175 w 2599831"/>
              <a:gd name="connsiteY7" fmla="*/ 3619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9831" h="2628000">
                <a:moveTo>
                  <a:pt x="1285831" y="0"/>
                </a:moveTo>
                <a:cubicBezTo>
                  <a:pt x="2011533" y="0"/>
                  <a:pt x="2599831" y="588298"/>
                  <a:pt x="2599831" y="1314000"/>
                </a:cubicBezTo>
                <a:cubicBezTo>
                  <a:pt x="2599831" y="2039702"/>
                  <a:pt x="2011533" y="2628000"/>
                  <a:pt x="1285831" y="2628000"/>
                </a:cubicBezTo>
                <a:cubicBezTo>
                  <a:pt x="696198" y="2628000"/>
                  <a:pt x="197273" y="2239632"/>
                  <a:pt x="30906" y="1704743"/>
                </a:cubicBezTo>
                <a:lnTo>
                  <a:pt x="0" y="1584547"/>
                </a:lnTo>
                <a:lnTo>
                  <a:pt x="25061" y="1578103"/>
                </a:lnTo>
                <a:cubicBezTo>
                  <a:pt x="662192" y="1379935"/>
                  <a:pt x="1138221" y="816113"/>
                  <a:pt x="1207687" y="132099"/>
                </a:cubicBezTo>
                <a:lnTo>
                  <a:pt x="1214175" y="361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61F4BD8A-8FDB-CC4A-B8DF-34526858EA9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611308" y="655210"/>
            <a:ext cx="3391200" cy="3361740"/>
          </a:xfrm>
          <a:custGeom>
            <a:avLst/>
            <a:gdLst>
              <a:gd name="connsiteX0" fmla="*/ 1695600 w 3391200"/>
              <a:gd name="connsiteY0" fmla="*/ 0 h 3361740"/>
              <a:gd name="connsiteX1" fmla="*/ 3391200 w 3391200"/>
              <a:gd name="connsiteY1" fmla="*/ 1695600 h 3361740"/>
              <a:gd name="connsiteX2" fmla="*/ 3388934 w 3391200"/>
              <a:gd name="connsiteY2" fmla="*/ 1740484 h 3361740"/>
              <a:gd name="connsiteX3" fmla="*/ 3326239 w 3391200"/>
              <a:gd name="connsiteY3" fmla="*/ 1743650 h 3361740"/>
              <a:gd name="connsiteX4" fmla="*/ 2146588 w 3391200"/>
              <a:gd name="connsiteY4" fmla="*/ 3050866 h 3361740"/>
              <a:gd name="connsiteX5" fmla="*/ 2173284 w 3391200"/>
              <a:gd name="connsiteY5" fmla="*/ 3315683 h 3361740"/>
              <a:gd name="connsiteX6" fmla="*/ 2174757 w 3391200"/>
              <a:gd name="connsiteY6" fmla="*/ 3321413 h 3361740"/>
              <a:gd name="connsiteX7" fmla="*/ 2037323 w 3391200"/>
              <a:gd name="connsiteY7" fmla="*/ 3356752 h 3361740"/>
              <a:gd name="connsiteX8" fmla="*/ 2004640 w 3391200"/>
              <a:gd name="connsiteY8" fmla="*/ 3361740 h 3361740"/>
              <a:gd name="connsiteX9" fmla="*/ 1964626 w 3391200"/>
              <a:gd name="connsiteY9" fmla="*/ 3278676 h 3361740"/>
              <a:gd name="connsiteX10" fmla="*/ 554396 w 3391200"/>
              <a:gd name="connsiteY10" fmla="*/ 2439342 h 3361740"/>
              <a:gd name="connsiteX11" fmla="*/ 231175 w 3391200"/>
              <a:gd name="connsiteY11" fmla="*/ 2471926 h 3361740"/>
              <a:gd name="connsiteX12" fmla="*/ 193901 w 3391200"/>
              <a:gd name="connsiteY12" fmla="*/ 2481510 h 3361740"/>
              <a:gd name="connsiteX13" fmla="*/ 133249 w 3391200"/>
              <a:gd name="connsiteY13" fmla="*/ 2355604 h 3361740"/>
              <a:gd name="connsiteX14" fmla="*/ 0 w 3391200"/>
              <a:gd name="connsiteY14" fmla="*/ 1695600 h 3361740"/>
              <a:gd name="connsiteX15" fmla="*/ 1695600 w 3391200"/>
              <a:gd name="connsiteY15" fmla="*/ 0 h 336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1200" h="3361740">
                <a:moveTo>
                  <a:pt x="1695600" y="0"/>
                </a:moveTo>
                <a:cubicBezTo>
                  <a:pt x="2632054" y="0"/>
                  <a:pt x="3391200" y="759146"/>
                  <a:pt x="3391200" y="1695600"/>
                </a:cubicBezTo>
                <a:lnTo>
                  <a:pt x="3388934" y="1740484"/>
                </a:lnTo>
                <a:lnTo>
                  <a:pt x="3326239" y="1743650"/>
                </a:lnTo>
                <a:cubicBezTo>
                  <a:pt x="2663647" y="1810940"/>
                  <a:pt x="2146588" y="2370521"/>
                  <a:pt x="2146588" y="3050866"/>
                </a:cubicBezTo>
                <a:cubicBezTo>
                  <a:pt x="2146588" y="3141579"/>
                  <a:pt x="2155780" y="3230145"/>
                  <a:pt x="2173284" y="3315683"/>
                </a:cubicBezTo>
                <a:lnTo>
                  <a:pt x="2174757" y="3321413"/>
                </a:lnTo>
                <a:lnTo>
                  <a:pt x="2037323" y="3356752"/>
                </a:lnTo>
                <a:lnTo>
                  <a:pt x="2004640" y="3361740"/>
                </a:lnTo>
                <a:lnTo>
                  <a:pt x="1964626" y="3278676"/>
                </a:lnTo>
                <a:cubicBezTo>
                  <a:pt x="1693040" y="2778731"/>
                  <a:pt x="1163352" y="2439342"/>
                  <a:pt x="554396" y="2439342"/>
                </a:cubicBezTo>
                <a:cubicBezTo>
                  <a:pt x="443677" y="2439342"/>
                  <a:pt x="335578" y="2450562"/>
                  <a:pt x="231175" y="2471926"/>
                </a:cubicBezTo>
                <a:lnTo>
                  <a:pt x="193901" y="2481510"/>
                </a:lnTo>
                <a:lnTo>
                  <a:pt x="133249" y="2355604"/>
                </a:lnTo>
                <a:cubicBezTo>
                  <a:pt x="47447" y="2152745"/>
                  <a:pt x="0" y="1929714"/>
                  <a:pt x="0" y="1695600"/>
                </a:cubicBezTo>
                <a:cubicBezTo>
                  <a:pt x="0" y="759146"/>
                  <a:pt x="759146" y="0"/>
                  <a:pt x="16956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9A3CF4-43A3-3D4F-98EB-9A3445227A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0C53E-019D-5340-A575-1CE91B16E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01DFAB-FEAA-744F-B310-2170402F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DC59A-EF46-A342-AEC7-25E66342A221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25FD9DE-EB05-9246-B0FC-BB29701C2EDE}"/>
              </a:ext>
            </a:extLst>
          </p:cNvPr>
          <p:cNvSpPr/>
          <p:nvPr userDrawn="1"/>
        </p:nvSpPr>
        <p:spPr bwMode="auto">
          <a:xfrm>
            <a:off x="7805097" y="2526202"/>
            <a:ext cx="3192243" cy="1523809"/>
          </a:xfrm>
          <a:custGeom>
            <a:avLst/>
            <a:gdLst>
              <a:gd name="connsiteX0" fmla="*/ 1811729 w 3192243"/>
              <a:gd name="connsiteY0" fmla="*/ 1494507 h 1523809"/>
              <a:gd name="connsiteX1" fmla="*/ 1811729 w 3192243"/>
              <a:gd name="connsiteY1" fmla="*/ 1494508 h 1523809"/>
              <a:gd name="connsiteX2" fmla="*/ 1677162 w 3192243"/>
              <a:gd name="connsiteY2" fmla="*/ 1515046 h 1523809"/>
              <a:gd name="connsiteX3" fmla="*/ 1503613 w 3192243"/>
              <a:gd name="connsiteY3" fmla="*/ 1523809 h 1523809"/>
              <a:gd name="connsiteX4" fmla="*/ 1383800 w 3192243"/>
              <a:gd name="connsiteY4" fmla="*/ 1519646 h 1523809"/>
              <a:gd name="connsiteX5" fmla="*/ 1348941 w 3192243"/>
              <a:gd name="connsiteY5" fmla="*/ 1515998 h 1523809"/>
              <a:gd name="connsiteX6" fmla="*/ 1503613 w 3192243"/>
              <a:gd name="connsiteY6" fmla="*/ 1523808 h 1523809"/>
              <a:gd name="connsiteX7" fmla="*/ 1677162 w 3192243"/>
              <a:gd name="connsiteY7" fmla="*/ 1515045 h 1523809"/>
              <a:gd name="connsiteX8" fmla="*/ 1176349 w 3192243"/>
              <a:gd name="connsiteY8" fmla="*/ 1491585 h 1523809"/>
              <a:gd name="connsiteX9" fmla="*/ 1308745 w 3192243"/>
              <a:gd name="connsiteY9" fmla="*/ 1511791 h 1523809"/>
              <a:gd name="connsiteX10" fmla="*/ 1266230 w 3192243"/>
              <a:gd name="connsiteY10" fmla="*/ 1507341 h 1523809"/>
              <a:gd name="connsiteX11" fmla="*/ 1023035 w 3192243"/>
              <a:gd name="connsiteY11" fmla="*/ 1453713 h 1523809"/>
              <a:gd name="connsiteX12" fmla="*/ 1157418 w 3192243"/>
              <a:gd name="connsiteY12" fmla="*/ 1488266 h 1523809"/>
              <a:gd name="connsiteX13" fmla="*/ 1151180 w 3192243"/>
              <a:gd name="connsiteY13" fmla="*/ 1487173 h 1523809"/>
              <a:gd name="connsiteX14" fmla="*/ 1038929 w 3192243"/>
              <a:gd name="connsiteY14" fmla="*/ 1459417 h 1523809"/>
              <a:gd name="connsiteX15" fmla="*/ 1995096 w 3192243"/>
              <a:gd name="connsiteY15" fmla="*/ 1450909 h 1523809"/>
              <a:gd name="connsiteX16" fmla="*/ 1981963 w 3192243"/>
              <a:gd name="connsiteY16" fmla="*/ 1454286 h 1523809"/>
              <a:gd name="connsiteX17" fmla="*/ 1981963 w 3192243"/>
              <a:gd name="connsiteY17" fmla="*/ 1454286 h 1523809"/>
              <a:gd name="connsiteX18" fmla="*/ 2148842 w 3192243"/>
              <a:gd name="connsiteY18" fmla="*/ 1396082 h 1523809"/>
              <a:gd name="connsiteX19" fmla="*/ 2126006 w 3192243"/>
              <a:gd name="connsiteY19" fmla="*/ 1406071 h 1523809"/>
              <a:gd name="connsiteX20" fmla="*/ 2008403 w 3192243"/>
              <a:gd name="connsiteY20" fmla="*/ 1447483 h 1523809"/>
              <a:gd name="connsiteX21" fmla="*/ 798136 w 3192243"/>
              <a:gd name="connsiteY21" fmla="*/ 1368850 h 1523809"/>
              <a:gd name="connsiteX22" fmla="*/ 831898 w 3192243"/>
              <a:gd name="connsiteY22" fmla="*/ 1385114 h 1523809"/>
              <a:gd name="connsiteX23" fmla="*/ 823930 w 3192243"/>
              <a:gd name="connsiteY23" fmla="*/ 1382254 h 1523809"/>
              <a:gd name="connsiteX24" fmla="*/ 2288108 w 3192243"/>
              <a:gd name="connsiteY24" fmla="*/ 1330785 h 1523809"/>
              <a:gd name="connsiteX25" fmla="*/ 2239505 w 3192243"/>
              <a:gd name="connsiteY25" fmla="*/ 1356426 h 1523809"/>
              <a:gd name="connsiteX26" fmla="*/ 2189245 w 3192243"/>
              <a:gd name="connsiteY26" fmla="*/ 1378410 h 1523809"/>
              <a:gd name="connsiteX27" fmla="*/ 598967 w 3192243"/>
              <a:gd name="connsiteY27" fmla="*/ 1260884 h 1523809"/>
              <a:gd name="connsiteX28" fmla="*/ 649780 w 3192243"/>
              <a:gd name="connsiteY28" fmla="*/ 1291754 h 1523809"/>
              <a:gd name="connsiteX29" fmla="*/ 623450 w 3192243"/>
              <a:gd name="connsiteY29" fmla="*/ 1278071 h 1523809"/>
              <a:gd name="connsiteX30" fmla="*/ 2452616 w 3192243"/>
              <a:gd name="connsiteY30" fmla="*/ 1233937 h 1523809"/>
              <a:gd name="connsiteX31" fmla="*/ 2348505 w 3192243"/>
              <a:gd name="connsiteY31" fmla="*/ 1298922 h 1523809"/>
              <a:gd name="connsiteX32" fmla="*/ 2326790 w 3192243"/>
              <a:gd name="connsiteY32" fmla="*/ 1310378 h 1523809"/>
              <a:gd name="connsiteX33" fmla="*/ 433503 w 3192243"/>
              <a:gd name="connsiteY33" fmla="*/ 1143378 h 1523809"/>
              <a:gd name="connsiteX34" fmla="*/ 463009 w 3192243"/>
              <a:gd name="connsiteY34" fmla="*/ 1165443 h 1523809"/>
              <a:gd name="connsiteX35" fmla="*/ 439707 w 3192243"/>
              <a:gd name="connsiteY35" fmla="*/ 1149085 h 1523809"/>
              <a:gd name="connsiteX36" fmla="*/ 2663653 w 3192243"/>
              <a:gd name="connsiteY36" fmla="*/ 1063190 h 1523809"/>
              <a:gd name="connsiteX37" fmla="*/ 2644905 w 3192243"/>
              <a:gd name="connsiteY37" fmla="*/ 1082855 h 1523809"/>
              <a:gd name="connsiteX38" fmla="*/ 2623585 w 3192243"/>
              <a:gd name="connsiteY38" fmla="*/ 1099607 h 1523809"/>
              <a:gd name="connsiteX39" fmla="*/ 252559 w 3192243"/>
              <a:gd name="connsiteY39" fmla="*/ 970745 h 1523809"/>
              <a:gd name="connsiteX40" fmla="*/ 286928 w 3192243"/>
              <a:gd name="connsiteY40" fmla="*/ 1008560 h 1523809"/>
              <a:gd name="connsiteX41" fmla="*/ 274919 w 3192243"/>
              <a:gd name="connsiteY41" fmla="*/ 997514 h 1523809"/>
              <a:gd name="connsiteX42" fmla="*/ 118745 w 3192243"/>
              <a:gd name="connsiteY42" fmla="*/ 805720 h 1523809"/>
              <a:gd name="connsiteX43" fmla="*/ 153165 w 3192243"/>
              <a:gd name="connsiteY43" fmla="*/ 851749 h 1523809"/>
              <a:gd name="connsiteX44" fmla="*/ 131304 w 3192243"/>
              <a:gd name="connsiteY44" fmla="*/ 825577 h 1523809"/>
              <a:gd name="connsiteX45" fmla="*/ 2981881 w 3192243"/>
              <a:gd name="connsiteY45" fmla="*/ 658970 h 1523809"/>
              <a:gd name="connsiteX46" fmla="*/ 2955274 w 3192243"/>
              <a:gd name="connsiteY46" fmla="*/ 706572 h 1523809"/>
              <a:gd name="connsiteX47" fmla="*/ 2939390 w 3192243"/>
              <a:gd name="connsiteY47" fmla="*/ 728913 h 1523809"/>
              <a:gd name="connsiteX48" fmla="*/ 0 w 3192243"/>
              <a:gd name="connsiteY48" fmla="*/ 612489 h 1523809"/>
              <a:gd name="connsiteX49" fmla="*/ 11080 w 3192243"/>
              <a:gd name="connsiteY49" fmla="*/ 635490 h 1523809"/>
              <a:gd name="connsiteX50" fmla="*/ 11102 w 3192243"/>
              <a:gd name="connsiteY50" fmla="*/ 635526 h 1523809"/>
              <a:gd name="connsiteX51" fmla="*/ 11080 w 3192243"/>
              <a:gd name="connsiteY51" fmla="*/ 635491 h 1523809"/>
              <a:gd name="connsiteX52" fmla="*/ 0 w 3192243"/>
              <a:gd name="connsiteY52" fmla="*/ 612489 h 1523809"/>
              <a:gd name="connsiteX53" fmla="*/ 3067592 w 3192243"/>
              <a:gd name="connsiteY53" fmla="*/ 487178 h 1523809"/>
              <a:gd name="connsiteX54" fmla="*/ 3015317 w 3192243"/>
              <a:gd name="connsiteY54" fmla="*/ 599152 h 1523809"/>
              <a:gd name="connsiteX55" fmla="*/ 3003256 w 3192243"/>
              <a:gd name="connsiteY55" fmla="*/ 620730 h 1523809"/>
              <a:gd name="connsiteX56" fmla="*/ 3118929 w 3192243"/>
              <a:gd name="connsiteY56" fmla="*/ 346935 h 1523809"/>
              <a:gd name="connsiteX57" fmla="*/ 3111827 w 3192243"/>
              <a:gd name="connsiteY57" fmla="*/ 370814 h 1523809"/>
              <a:gd name="connsiteX58" fmla="*/ 3067648 w 3192243"/>
              <a:gd name="connsiteY58" fmla="*/ 487044 h 1523809"/>
              <a:gd name="connsiteX59" fmla="*/ 3159476 w 3192243"/>
              <a:gd name="connsiteY59" fmla="*/ 195918 h 1523809"/>
              <a:gd name="connsiteX60" fmla="*/ 3147573 w 3192243"/>
              <a:gd name="connsiteY60" fmla="*/ 250615 h 1523809"/>
              <a:gd name="connsiteX61" fmla="*/ 3131612 w 3192243"/>
              <a:gd name="connsiteY61" fmla="*/ 304288 h 1523809"/>
              <a:gd name="connsiteX62" fmla="*/ 3192243 w 3192243"/>
              <a:gd name="connsiteY62" fmla="*/ 0 h 1523809"/>
              <a:gd name="connsiteX63" fmla="*/ 3174501 w 3192243"/>
              <a:gd name="connsiteY63" fmla="*/ 126876 h 1523809"/>
              <a:gd name="connsiteX64" fmla="*/ 3169072 w 3192243"/>
              <a:gd name="connsiteY64" fmla="*/ 151821 h 152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92243" h="1523809">
                <a:moveTo>
                  <a:pt x="1811729" y="1494507"/>
                </a:moveTo>
                <a:lnTo>
                  <a:pt x="1811729" y="1494508"/>
                </a:lnTo>
                <a:lnTo>
                  <a:pt x="1677162" y="1515046"/>
                </a:lnTo>
                <a:cubicBezTo>
                  <a:pt x="1620101" y="1520841"/>
                  <a:pt x="1562204" y="1523809"/>
                  <a:pt x="1503613" y="1523809"/>
                </a:cubicBezTo>
                <a:cubicBezTo>
                  <a:pt x="1463332" y="1523809"/>
                  <a:pt x="1423379" y="1522406"/>
                  <a:pt x="1383800" y="1519646"/>
                </a:cubicBezTo>
                <a:lnTo>
                  <a:pt x="1348941" y="1515998"/>
                </a:lnTo>
                <a:lnTo>
                  <a:pt x="1503613" y="1523808"/>
                </a:lnTo>
                <a:cubicBezTo>
                  <a:pt x="1562203" y="1523808"/>
                  <a:pt x="1620101" y="1520840"/>
                  <a:pt x="1677162" y="1515045"/>
                </a:cubicBezTo>
                <a:close/>
                <a:moveTo>
                  <a:pt x="1176349" y="1491585"/>
                </a:moveTo>
                <a:lnTo>
                  <a:pt x="1308745" y="1511791"/>
                </a:lnTo>
                <a:lnTo>
                  <a:pt x="1266230" y="1507341"/>
                </a:lnTo>
                <a:close/>
                <a:moveTo>
                  <a:pt x="1023035" y="1453713"/>
                </a:moveTo>
                <a:lnTo>
                  <a:pt x="1157418" y="1488266"/>
                </a:lnTo>
                <a:lnTo>
                  <a:pt x="1151180" y="1487173"/>
                </a:lnTo>
                <a:cubicBezTo>
                  <a:pt x="1113282" y="1479170"/>
                  <a:pt x="1075849" y="1469903"/>
                  <a:pt x="1038929" y="1459417"/>
                </a:cubicBezTo>
                <a:close/>
                <a:moveTo>
                  <a:pt x="1995096" y="1450909"/>
                </a:moveTo>
                <a:lnTo>
                  <a:pt x="1981963" y="1454286"/>
                </a:lnTo>
                <a:lnTo>
                  <a:pt x="1981963" y="1454286"/>
                </a:lnTo>
                <a:close/>
                <a:moveTo>
                  <a:pt x="2148842" y="1396082"/>
                </a:moveTo>
                <a:lnTo>
                  <a:pt x="2126006" y="1406071"/>
                </a:lnTo>
                <a:lnTo>
                  <a:pt x="2008403" y="1447483"/>
                </a:lnTo>
                <a:close/>
                <a:moveTo>
                  <a:pt x="798136" y="1368850"/>
                </a:moveTo>
                <a:lnTo>
                  <a:pt x="831898" y="1385114"/>
                </a:lnTo>
                <a:lnTo>
                  <a:pt x="823930" y="1382254"/>
                </a:lnTo>
                <a:close/>
                <a:moveTo>
                  <a:pt x="2288108" y="1330785"/>
                </a:moveTo>
                <a:lnTo>
                  <a:pt x="2239505" y="1356426"/>
                </a:lnTo>
                <a:lnTo>
                  <a:pt x="2189245" y="1378410"/>
                </a:lnTo>
                <a:close/>
                <a:moveTo>
                  <a:pt x="598967" y="1260884"/>
                </a:moveTo>
                <a:lnTo>
                  <a:pt x="649780" y="1291754"/>
                </a:lnTo>
                <a:lnTo>
                  <a:pt x="623450" y="1278071"/>
                </a:lnTo>
                <a:close/>
                <a:moveTo>
                  <a:pt x="2452616" y="1233937"/>
                </a:moveTo>
                <a:lnTo>
                  <a:pt x="2348505" y="1298922"/>
                </a:lnTo>
                <a:lnTo>
                  <a:pt x="2326790" y="1310378"/>
                </a:lnTo>
                <a:close/>
                <a:moveTo>
                  <a:pt x="433503" y="1143378"/>
                </a:moveTo>
                <a:lnTo>
                  <a:pt x="463009" y="1165443"/>
                </a:lnTo>
                <a:lnTo>
                  <a:pt x="439707" y="1149085"/>
                </a:lnTo>
                <a:close/>
                <a:moveTo>
                  <a:pt x="2663653" y="1063190"/>
                </a:moveTo>
                <a:lnTo>
                  <a:pt x="2644905" y="1082855"/>
                </a:lnTo>
                <a:lnTo>
                  <a:pt x="2623585" y="1099607"/>
                </a:lnTo>
                <a:close/>
                <a:moveTo>
                  <a:pt x="252559" y="970745"/>
                </a:moveTo>
                <a:lnTo>
                  <a:pt x="286928" y="1008560"/>
                </a:lnTo>
                <a:lnTo>
                  <a:pt x="274919" y="997514"/>
                </a:lnTo>
                <a:close/>
                <a:moveTo>
                  <a:pt x="118745" y="805720"/>
                </a:moveTo>
                <a:lnTo>
                  <a:pt x="153165" y="851749"/>
                </a:lnTo>
                <a:lnTo>
                  <a:pt x="131304" y="825577"/>
                </a:lnTo>
                <a:close/>
                <a:moveTo>
                  <a:pt x="2981881" y="658970"/>
                </a:moveTo>
                <a:lnTo>
                  <a:pt x="2955274" y="706572"/>
                </a:lnTo>
                <a:lnTo>
                  <a:pt x="2939390" y="728913"/>
                </a:lnTo>
                <a:close/>
                <a:moveTo>
                  <a:pt x="0" y="612489"/>
                </a:moveTo>
                <a:lnTo>
                  <a:pt x="11080" y="635490"/>
                </a:lnTo>
                <a:lnTo>
                  <a:pt x="11102" y="635526"/>
                </a:lnTo>
                <a:lnTo>
                  <a:pt x="11080" y="635491"/>
                </a:lnTo>
                <a:lnTo>
                  <a:pt x="0" y="612489"/>
                </a:lnTo>
                <a:close/>
                <a:moveTo>
                  <a:pt x="3067592" y="487178"/>
                </a:moveTo>
                <a:lnTo>
                  <a:pt x="3015317" y="599152"/>
                </a:lnTo>
                <a:lnTo>
                  <a:pt x="3003256" y="620730"/>
                </a:lnTo>
                <a:close/>
                <a:moveTo>
                  <a:pt x="3118929" y="346935"/>
                </a:moveTo>
                <a:lnTo>
                  <a:pt x="3111827" y="370814"/>
                </a:lnTo>
                <a:lnTo>
                  <a:pt x="3067648" y="487044"/>
                </a:lnTo>
                <a:close/>
                <a:moveTo>
                  <a:pt x="3159476" y="195918"/>
                </a:moveTo>
                <a:lnTo>
                  <a:pt x="3147573" y="250615"/>
                </a:lnTo>
                <a:lnTo>
                  <a:pt x="3131612" y="304288"/>
                </a:lnTo>
                <a:close/>
                <a:moveTo>
                  <a:pt x="3192243" y="0"/>
                </a:moveTo>
                <a:lnTo>
                  <a:pt x="3174501" y="126876"/>
                </a:lnTo>
                <a:lnTo>
                  <a:pt x="3169072" y="15182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2A6B19F1-F18D-DE45-A18F-DAE3B817E3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05209" y="2395695"/>
            <a:ext cx="3195034" cy="1650715"/>
          </a:xfrm>
          <a:custGeom>
            <a:avLst/>
            <a:gdLst>
              <a:gd name="connsiteX0" fmla="*/ 360496 w 3195034"/>
              <a:gd name="connsiteY0" fmla="*/ 698857 h 1650715"/>
              <a:gd name="connsiteX1" fmla="*/ 1770726 w 3195034"/>
              <a:gd name="connsiteY1" fmla="*/ 1538191 h 1650715"/>
              <a:gd name="connsiteX2" fmla="*/ 1810740 w 3195034"/>
              <a:gd name="connsiteY2" fmla="*/ 1621254 h 1650715"/>
              <a:gd name="connsiteX3" fmla="*/ 1675064 w 3195034"/>
              <a:gd name="connsiteY3" fmla="*/ 1641961 h 1650715"/>
              <a:gd name="connsiteX4" fmla="*/ 1501699 w 3195034"/>
              <a:gd name="connsiteY4" fmla="*/ 1650715 h 1650715"/>
              <a:gd name="connsiteX5" fmla="*/ 10749 w 3195034"/>
              <a:gd name="connsiteY5" fmla="*/ 763339 h 1650715"/>
              <a:gd name="connsiteX6" fmla="*/ 0 w 3195034"/>
              <a:gd name="connsiteY6" fmla="*/ 741025 h 1650715"/>
              <a:gd name="connsiteX7" fmla="*/ 37275 w 3195034"/>
              <a:gd name="connsiteY7" fmla="*/ 731441 h 1650715"/>
              <a:gd name="connsiteX8" fmla="*/ 360496 w 3195034"/>
              <a:gd name="connsiteY8" fmla="*/ 698857 h 1650715"/>
              <a:gd name="connsiteX9" fmla="*/ 3195034 w 3195034"/>
              <a:gd name="connsiteY9" fmla="*/ 0 h 1650715"/>
              <a:gd name="connsiteX10" fmla="*/ 3188546 w 3195034"/>
              <a:gd name="connsiteY10" fmla="*/ 128481 h 1650715"/>
              <a:gd name="connsiteX11" fmla="*/ 2005920 w 3195034"/>
              <a:gd name="connsiteY11" fmla="*/ 1574485 h 1650715"/>
              <a:gd name="connsiteX12" fmla="*/ 1980858 w 3195034"/>
              <a:gd name="connsiteY12" fmla="*/ 1580929 h 1650715"/>
              <a:gd name="connsiteX13" fmla="*/ 1979385 w 3195034"/>
              <a:gd name="connsiteY13" fmla="*/ 1575199 h 1650715"/>
              <a:gd name="connsiteX14" fmla="*/ 1952689 w 3195034"/>
              <a:gd name="connsiteY14" fmla="*/ 1310382 h 1650715"/>
              <a:gd name="connsiteX15" fmla="*/ 3132340 w 3195034"/>
              <a:gd name="connsiteY15" fmla="*/ 3166 h 16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95034" h="1650715">
                <a:moveTo>
                  <a:pt x="360496" y="698857"/>
                </a:moveTo>
                <a:cubicBezTo>
                  <a:pt x="969452" y="698857"/>
                  <a:pt x="1499140" y="1038246"/>
                  <a:pt x="1770726" y="1538191"/>
                </a:cubicBezTo>
                <a:lnTo>
                  <a:pt x="1810740" y="1621254"/>
                </a:lnTo>
                <a:lnTo>
                  <a:pt x="1675064" y="1641961"/>
                </a:lnTo>
                <a:cubicBezTo>
                  <a:pt x="1618063" y="1647750"/>
                  <a:pt x="1560227" y="1650715"/>
                  <a:pt x="1501699" y="1650715"/>
                </a:cubicBezTo>
                <a:cubicBezTo>
                  <a:pt x="857887" y="1650715"/>
                  <a:pt x="297881" y="1291900"/>
                  <a:pt x="10749" y="763339"/>
                </a:cubicBezTo>
                <a:lnTo>
                  <a:pt x="0" y="741025"/>
                </a:lnTo>
                <a:lnTo>
                  <a:pt x="37275" y="731441"/>
                </a:lnTo>
                <a:cubicBezTo>
                  <a:pt x="141678" y="710077"/>
                  <a:pt x="249777" y="698857"/>
                  <a:pt x="360496" y="698857"/>
                </a:cubicBezTo>
                <a:close/>
                <a:moveTo>
                  <a:pt x="3195034" y="0"/>
                </a:moveTo>
                <a:lnTo>
                  <a:pt x="3188546" y="128481"/>
                </a:lnTo>
                <a:cubicBezTo>
                  <a:pt x="3119080" y="812495"/>
                  <a:pt x="2643051" y="1376317"/>
                  <a:pt x="2005920" y="1574485"/>
                </a:cubicBezTo>
                <a:lnTo>
                  <a:pt x="1980858" y="1580929"/>
                </a:lnTo>
                <a:lnTo>
                  <a:pt x="1979385" y="1575199"/>
                </a:lnTo>
                <a:cubicBezTo>
                  <a:pt x="1961881" y="1489661"/>
                  <a:pt x="1952689" y="1401095"/>
                  <a:pt x="1952689" y="1310382"/>
                </a:cubicBezTo>
                <a:cubicBezTo>
                  <a:pt x="1952689" y="630036"/>
                  <a:pt x="2469748" y="70456"/>
                  <a:pt x="3132340" y="3166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764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2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1890E1-2211-1C46-B04B-DEDDC6A3B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4744"/>
            <a:ext cx="12191998" cy="573325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1EEB0-05CF-F04B-89F1-FF03EB079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24633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WHITE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94D88D-44D6-EC4B-B9F1-C598DF4E4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4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49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OLET - Title + Content a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55058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OLET - Title + Conten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277E1-1F12-284C-BB10-0E589DC6AFB8}"/>
              </a:ext>
            </a:extLst>
          </p:cNvPr>
          <p:cNvSpPr/>
          <p:nvPr userDrawn="1"/>
        </p:nvSpPr>
        <p:spPr bwMode="auto">
          <a:xfrm>
            <a:off x="0" y="1124744"/>
            <a:ext cx="12192000" cy="5733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84757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 - Title + Content x 2 box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26145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 - Title + Content x 2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49477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CA421-28AB-3740-89DD-AD2C67DC9C45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4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OLET - Section break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35A9-E533-0F4D-BDFD-BFBCCB2A7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1831" y="332657"/>
            <a:ext cx="459969" cy="4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9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+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3E5D5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5A56-84AD-C34E-B4B3-C50C1ED9DF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1257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OLET - Section break 2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FC1E5F-9B17-A441-8C97-09664E66F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548" y="2060848"/>
            <a:ext cx="8136904" cy="2707712"/>
          </a:xfrm>
        </p:spPr>
        <p:txBody>
          <a:bodyPr/>
          <a:lstStyle>
            <a:lvl1pPr algn="ctr">
              <a:defRPr sz="4800" b="1">
                <a:solidFill>
                  <a:schemeClr val="accent4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78980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OLET - Section break 3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424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OLET- Section break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marL="0" indent="0" algn="ctr">
              <a:tabLst>
                <a:tab pos="1012825" algn="l"/>
              </a:tabLst>
              <a:defRPr sz="4800" b="1">
                <a:solidFill>
                  <a:schemeClr val="accent4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71436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 End slide 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7B01B56-E03A-5E41-81ED-B5170CBF4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78" b="29087"/>
          <a:stretch/>
        </p:blipFill>
        <p:spPr>
          <a:xfrm>
            <a:off x="7121354" y="1"/>
            <a:ext cx="4499145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6BE2F-63F6-D143-AE6A-4284D301509A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EB2DD18-A1A7-D149-87EF-C7F9377283C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6BC314-46E2-4148-1E8E-84466FE1010F}"/>
              </a:ext>
            </a:extLst>
          </p:cNvPr>
          <p:cNvSpPr/>
          <p:nvPr userDrawn="1"/>
        </p:nvSpPr>
        <p:spPr>
          <a:xfrm>
            <a:off x="816000" y="5595239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DF09B-4FE0-A820-95C1-4E70C6D9E0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5624265"/>
            <a:ext cx="1584960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2A33-6215-1A74-867C-FFC9B10BC1BD}"/>
              </a:ext>
            </a:extLst>
          </p:cNvPr>
          <p:cNvSpPr txBox="1"/>
          <p:nvPr userDrawn="1"/>
        </p:nvSpPr>
        <p:spPr>
          <a:xfrm>
            <a:off x="816000" y="6313635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391997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 End slide + logo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981915-3EE1-B84F-9572-1748C5A7D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75" b="30401"/>
          <a:stretch/>
        </p:blipFill>
        <p:spPr>
          <a:xfrm>
            <a:off x="7293474" y="0"/>
            <a:ext cx="4004927" cy="5733256"/>
          </a:xfrm>
          <a:prstGeom prst="rect">
            <a:avLst/>
          </a:prstGeom>
        </p:spPr>
      </p:pic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E2412E-79B9-6B4C-B3B0-F476687FD8D6}"/>
              </a:ext>
            </a:extLst>
          </p:cNvPr>
          <p:cNvSpPr/>
          <p:nvPr userDrawn="1"/>
        </p:nvSpPr>
        <p:spPr>
          <a:xfrm>
            <a:off x="816000" y="5998503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7DBEAC-A853-684B-9605-0635DC5C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6027529"/>
            <a:ext cx="1584960" cy="27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AD1CFF-0DA1-BD43-AA56-61F2AC0B6FE5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ACD2B860-7021-CD4D-87AE-94D9131081F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33AFF-BBF4-F527-8C1C-055ED04F571E}"/>
              </a:ext>
            </a:extLst>
          </p:cNvPr>
          <p:cNvSpPr txBox="1"/>
          <p:nvPr userDrawn="1"/>
        </p:nvSpPr>
        <p:spPr>
          <a:xfrm>
            <a:off x="817200" y="5146777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162414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OLET - End slide + logo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AE451C-64CC-A948-BF8B-D75185313885}"/>
              </a:ext>
            </a:extLst>
          </p:cNvPr>
          <p:cNvSpPr/>
          <p:nvPr userDrawn="1"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5F253-7F8C-4342-9328-B6A3514298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97" y="1314986"/>
            <a:ext cx="4016248" cy="3216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4457" y="966273"/>
            <a:ext cx="4487000" cy="697427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86" y="4915104"/>
            <a:ext cx="3168352" cy="134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CFAE5-611E-039D-4219-B7A70E459504}"/>
              </a:ext>
            </a:extLst>
          </p:cNvPr>
          <p:cNvSpPr txBox="1"/>
          <p:nvPr userDrawn="1"/>
        </p:nvSpPr>
        <p:spPr>
          <a:xfrm>
            <a:off x="816000" y="6205145"/>
            <a:ext cx="47323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3033F68C-F701-B149-A7CD-35109CAC516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84457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990401A-DDA4-919A-E487-C41F6E139EA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4457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952F8B22-86ED-F251-5308-61EE952D44D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4457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6C18F283-7B96-54D1-4DD0-323366CF9D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2414508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D51CBC74-9549-5023-C5B6-D3BD5F8F48F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4457" y="5134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0F60CAA3-D30C-8D54-7648-44EAE6C8B79B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44559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FB1280EB-A3E4-EA99-4CFD-598D70524D3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2414508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18E15E35-507B-CA44-7E17-7DE027CF671D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944559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9" name="Content Placeholder 10">
            <a:extLst>
              <a:ext uri="{FF2B5EF4-FFF2-40B4-BE49-F238E27FC236}">
                <a16:creationId xmlns:a16="http://schemas.microsoft.com/office/drawing/2014/main" id="{4C318EC7-E2BE-1348-731A-96475A1404BA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414508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A05E5B6A-CCB2-B317-48F6-8CCD33BA972D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44559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7F4EA2D0-C6D3-F73F-E51E-294CB6122A3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14508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42" name="Content Placeholder 10">
            <a:extLst>
              <a:ext uri="{FF2B5EF4-FFF2-40B4-BE49-F238E27FC236}">
                <a16:creationId xmlns:a16="http://schemas.microsoft.com/office/drawing/2014/main" id="{94AE2691-BDE3-5211-EDDC-07FBC9B5B78A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44559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1279787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- cover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956251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829995"/>
            <a:ext cx="2336078" cy="23360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2070389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3680D-E404-234C-BE66-867A99A91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- cover +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4672141"/>
            <a:ext cx="6138731" cy="550127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477852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445263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319007"/>
            <a:ext cx="2336078" cy="233607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1559401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273142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- Cover + circles x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A52F73E9-1C8F-A647-A08D-3A30E3238B98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561905" y="3136720"/>
            <a:ext cx="3207600" cy="3165434"/>
          </a:xfrm>
          <a:custGeom>
            <a:avLst/>
            <a:gdLst>
              <a:gd name="connsiteX0" fmla="*/ 1243304 w 3207600"/>
              <a:gd name="connsiteY0" fmla="*/ 0 h 3165434"/>
              <a:gd name="connsiteX1" fmla="*/ 1254053 w 3207600"/>
              <a:gd name="connsiteY1" fmla="*/ 22314 h 3165434"/>
              <a:gd name="connsiteX2" fmla="*/ 2745003 w 3207600"/>
              <a:gd name="connsiteY2" fmla="*/ 909690 h 3165434"/>
              <a:gd name="connsiteX3" fmla="*/ 2918368 w 3207600"/>
              <a:gd name="connsiteY3" fmla="*/ 900936 h 3165434"/>
              <a:gd name="connsiteX4" fmla="*/ 3054044 w 3207600"/>
              <a:gd name="connsiteY4" fmla="*/ 880229 h 3165434"/>
              <a:gd name="connsiteX5" fmla="*/ 3081565 w 3207600"/>
              <a:gd name="connsiteY5" fmla="*/ 937361 h 3165434"/>
              <a:gd name="connsiteX6" fmla="*/ 3207600 w 3207600"/>
              <a:gd name="connsiteY6" fmla="*/ 1561633 h 3165434"/>
              <a:gd name="connsiteX7" fmla="*/ 1603800 w 3207600"/>
              <a:gd name="connsiteY7" fmla="*/ 3165434 h 3165434"/>
              <a:gd name="connsiteX8" fmla="*/ 0 w 3207600"/>
              <a:gd name="connsiteY8" fmla="*/ 1561633 h 3165434"/>
              <a:gd name="connsiteX9" fmla="*/ 1126879 w 3207600"/>
              <a:gd name="connsiteY9" fmla="*/ 29936 h 316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7600" h="3165434">
                <a:moveTo>
                  <a:pt x="1243304" y="0"/>
                </a:moveTo>
                <a:lnTo>
                  <a:pt x="1254053" y="22314"/>
                </a:lnTo>
                <a:cubicBezTo>
                  <a:pt x="1541185" y="550875"/>
                  <a:pt x="2101191" y="909690"/>
                  <a:pt x="2745003" y="909690"/>
                </a:cubicBezTo>
                <a:cubicBezTo>
                  <a:pt x="2803531" y="909690"/>
                  <a:pt x="2861367" y="906725"/>
                  <a:pt x="2918368" y="900936"/>
                </a:cubicBezTo>
                <a:lnTo>
                  <a:pt x="3054044" y="880229"/>
                </a:lnTo>
                <a:lnTo>
                  <a:pt x="3081565" y="937361"/>
                </a:lnTo>
                <a:cubicBezTo>
                  <a:pt x="3162722" y="1129238"/>
                  <a:pt x="3207600" y="1340195"/>
                  <a:pt x="3207600" y="1561633"/>
                </a:cubicBezTo>
                <a:cubicBezTo>
                  <a:pt x="3207600" y="2447388"/>
                  <a:pt x="2489554" y="3165434"/>
                  <a:pt x="1603800" y="3165434"/>
                </a:cubicBezTo>
                <a:cubicBezTo>
                  <a:pt x="718046" y="3165434"/>
                  <a:pt x="0" y="2447388"/>
                  <a:pt x="0" y="1561633"/>
                </a:cubicBezTo>
                <a:cubicBezTo>
                  <a:pt x="0" y="841957"/>
                  <a:pt x="474023" y="232995"/>
                  <a:pt x="1126879" y="2993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3E3A5249-3FF8-F245-99B9-1DCB6E32DF7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786067" y="2392076"/>
            <a:ext cx="2599831" cy="2628000"/>
          </a:xfrm>
          <a:custGeom>
            <a:avLst/>
            <a:gdLst>
              <a:gd name="connsiteX0" fmla="*/ 1285831 w 2599831"/>
              <a:gd name="connsiteY0" fmla="*/ 0 h 2628000"/>
              <a:gd name="connsiteX1" fmla="*/ 2599831 w 2599831"/>
              <a:gd name="connsiteY1" fmla="*/ 1314000 h 2628000"/>
              <a:gd name="connsiteX2" fmla="*/ 1285831 w 2599831"/>
              <a:gd name="connsiteY2" fmla="*/ 2628000 h 2628000"/>
              <a:gd name="connsiteX3" fmla="*/ 30906 w 2599831"/>
              <a:gd name="connsiteY3" fmla="*/ 1704743 h 2628000"/>
              <a:gd name="connsiteX4" fmla="*/ 0 w 2599831"/>
              <a:gd name="connsiteY4" fmla="*/ 1584547 h 2628000"/>
              <a:gd name="connsiteX5" fmla="*/ 25061 w 2599831"/>
              <a:gd name="connsiteY5" fmla="*/ 1578103 h 2628000"/>
              <a:gd name="connsiteX6" fmla="*/ 1207687 w 2599831"/>
              <a:gd name="connsiteY6" fmla="*/ 132099 h 2628000"/>
              <a:gd name="connsiteX7" fmla="*/ 1214175 w 2599831"/>
              <a:gd name="connsiteY7" fmla="*/ 3619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9831" h="2628000">
                <a:moveTo>
                  <a:pt x="1285831" y="0"/>
                </a:moveTo>
                <a:cubicBezTo>
                  <a:pt x="2011533" y="0"/>
                  <a:pt x="2599831" y="588298"/>
                  <a:pt x="2599831" y="1314000"/>
                </a:cubicBezTo>
                <a:cubicBezTo>
                  <a:pt x="2599831" y="2039702"/>
                  <a:pt x="2011533" y="2628000"/>
                  <a:pt x="1285831" y="2628000"/>
                </a:cubicBezTo>
                <a:cubicBezTo>
                  <a:pt x="696198" y="2628000"/>
                  <a:pt x="197273" y="2239632"/>
                  <a:pt x="30906" y="1704743"/>
                </a:cubicBezTo>
                <a:lnTo>
                  <a:pt x="0" y="1584547"/>
                </a:lnTo>
                <a:lnTo>
                  <a:pt x="25061" y="1578103"/>
                </a:lnTo>
                <a:cubicBezTo>
                  <a:pt x="662192" y="1379935"/>
                  <a:pt x="1138221" y="816113"/>
                  <a:pt x="1207687" y="132099"/>
                </a:cubicBezTo>
                <a:lnTo>
                  <a:pt x="1214175" y="361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61F4BD8A-8FDB-CC4A-B8DF-34526858EA9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611308" y="655210"/>
            <a:ext cx="3391200" cy="3361740"/>
          </a:xfrm>
          <a:custGeom>
            <a:avLst/>
            <a:gdLst>
              <a:gd name="connsiteX0" fmla="*/ 1695600 w 3391200"/>
              <a:gd name="connsiteY0" fmla="*/ 0 h 3361740"/>
              <a:gd name="connsiteX1" fmla="*/ 3391200 w 3391200"/>
              <a:gd name="connsiteY1" fmla="*/ 1695600 h 3361740"/>
              <a:gd name="connsiteX2" fmla="*/ 3388934 w 3391200"/>
              <a:gd name="connsiteY2" fmla="*/ 1740484 h 3361740"/>
              <a:gd name="connsiteX3" fmla="*/ 3326239 w 3391200"/>
              <a:gd name="connsiteY3" fmla="*/ 1743650 h 3361740"/>
              <a:gd name="connsiteX4" fmla="*/ 2146588 w 3391200"/>
              <a:gd name="connsiteY4" fmla="*/ 3050866 h 3361740"/>
              <a:gd name="connsiteX5" fmla="*/ 2173284 w 3391200"/>
              <a:gd name="connsiteY5" fmla="*/ 3315683 h 3361740"/>
              <a:gd name="connsiteX6" fmla="*/ 2174757 w 3391200"/>
              <a:gd name="connsiteY6" fmla="*/ 3321413 h 3361740"/>
              <a:gd name="connsiteX7" fmla="*/ 2037323 w 3391200"/>
              <a:gd name="connsiteY7" fmla="*/ 3356752 h 3361740"/>
              <a:gd name="connsiteX8" fmla="*/ 2004640 w 3391200"/>
              <a:gd name="connsiteY8" fmla="*/ 3361740 h 3361740"/>
              <a:gd name="connsiteX9" fmla="*/ 1964626 w 3391200"/>
              <a:gd name="connsiteY9" fmla="*/ 3278676 h 3361740"/>
              <a:gd name="connsiteX10" fmla="*/ 554396 w 3391200"/>
              <a:gd name="connsiteY10" fmla="*/ 2439342 h 3361740"/>
              <a:gd name="connsiteX11" fmla="*/ 231175 w 3391200"/>
              <a:gd name="connsiteY11" fmla="*/ 2471926 h 3361740"/>
              <a:gd name="connsiteX12" fmla="*/ 193901 w 3391200"/>
              <a:gd name="connsiteY12" fmla="*/ 2481510 h 3361740"/>
              <a:gd name="connsiteX13" fmla="*/ 133249 w 3391200"/>
              <a:gd name="connsiteY13" fmla="*/ 2355604 h 3361740"/>
              <a:gd name="connsiteX14" fmla="*/ 0 w 3391200"/>
              <a:gd name="connsiteY14" fmla="*/ 1695600 h 3361740"/>
              <a:gd name="connsiteX15" fmla="*/ 1695600 w 3391200"/>
              <a:gd name="connsiteY15" fmla="*/ 0 h 336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1200" h="3361740">
                <a:moveTo>
                  <a:pt x="1695600" y="0"/>
                </a:moveTo>
                <a:cubicBezTo>
                  <a:pt x="2632054" y="0"/>
                  <a:pt x="3391200" y="759146"/>
                  <a:pt x="3391200" y="1695600"/>
                </a:cubicBezTo>
                <a:lnTo>
                  <a:pt x="3388934" y="1740484"/>
                </a:lnTo>
                <a:lnTo>
                  <a:pt x="3326239" y="1743650"/>
                </a:lnTo>
                <a:cubicBezTo>
                  <a:pt x="2663647" y="1810940"/>
                  <a:pt x="2146588" y="2370521"/>
                  <a:pt x="2146588" y="3050866"/>
                </a:cubicBezTo>
                <a:cubicBezTo>
                  <a:pt x="2146588" y="3141579"/>
                  <a:pt x="2155780" y="3230145"/>
                  <a:pt x="2173284" y="3315683"/>
                </a:cubicBezTo>
                <a:lnTo>
                  <a:pt x="2174757" y="3321413"/>
                </a:lnTo>
                <a:lnTo>
                  <a:pt x="2037323" y="3356752"/>
                </a:lnTo>
                <a:lnTo>
                  <a:pt x="2004640" y="3361740"/>
                </a:lnTo>
                <a:lnTo>
                  <a:pt x="1964626" y="3278676"/>
                </a:lnTo>
                <a:cubicBezTo>
                  <a:pt x="1693040" y="2778731"/>
                  <a:pt x="1163352" y="2439342"/>
                  <a:pt x="554396" y="2439342"/>
                </a:cubicBezTo>
                <a:cubicBezTo>
                  <a:pt x="443677" y="2439342"/>
                  <a:pt x="335578" y="2450562"/>
                  <a:pt x="231175" y="2471926"/>
                </a:cubicBezTo>
                <a:lnTo>
                  <a:pt x="193901" y="2481510"/>
                </a:lnTo>
                <a:lnTo>
                  <a:pt x="133249" y="2355604"/>
                </a:lnTo>
                <a:cubicBezTo>
                  <a:pt x="47447" y="2152745"/>
                  <a:pt x="0" y="1929714"/>
                  <a:pt x="0" y="1695600"/>
                </a:cubicBezTo>
                <a:cubicBezTo>
                  <a:pt x="0" y="759146"/>
                  <a:pt x="759146" y="0"/>
                  <a:pt x="169560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9A3CF4-43A3-3D4F-98EB-9A3445227A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0C53E-019D-5340-A575-1CE91B16E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01DFAB-FEAA-744F-B310-2170402F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DC59A-EF46-A342-AEC7-25E66342A221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25FD9DE-EB05-9246-B0FC-BB29701C2EDE}"/>
              </a:ext>
            </a:extLst>
          </p:cNvPr>
          <p:cNvSpPr/>
          <p:nvPr userDrawn="1"/>
        </p:nvSpPr>
        <p:spPr bwMode="auto">
          <a:xfrm>
            <a:off x="7805097" y="2526202"/>
            <a:ext cx="3192243" cy="1523809"/>
          </a:xfrm>
          <a:custGeom>
            <a:avLst/>
            <a:gdLst>
              <a:gd name="connsiteX0" fmla="*/ 1811729 w 3192243"/>
              <a:gd name="connsiteY0" fmla="*/ 1494507 h 1523809"/>
              <a:gd name="connsiteX1" fmla="*/ 1811729 w 3192243"/>
              <a:gd name="connsiteY1" fmla="*/ 1494508 h 1523809"/>
              <a:gd name="connsiteX2" fmla="*/ 1677162 w 3192243"/>
              <a:gd name="connsiteY2" fmla="*/ 1515046 h 1523809"/>
              <a:gd name="connsiteX3" fmla="*/ 1503613 w 3192243"/>
              <a:gd name="connsiteY3" fmla="*/ 1523809 h 1523809"/>
              <a:gd name="connsiteX4" fmla="*/ 1383800 w 3192243"/>
              <a:gd name="connsiteY4" fmla="*/ 1519646 h 1523809"/>
              <a:gd name="connsiteX5" fmla="*/ 1348941 w 3192243"/>
              <a:gd name="connsiteY5" fmla="*/ 1515998 h 1523809"/>
              <a:gd name="connsiteX6" fmla="*/ 1503613 w 3192243"/>
              <a:gd name="connsiteY6" fmla="*/ 1523808 h 1523809"/>
              <a:gd name="connsiteX7" fmla="*/ 1677162 w 3192243"/>
              <a:gd name="connsiteY7" fmla="*/ 1515045 h 1523809"/>
              <a:gd name="connsiteX8" fmla="*/ 1176349 w 3192243"/>
              <a:gd name="connsiteY8" fmla="*/ 1491585 h 1523809"/>
              <a:gd name="connsiteX9" fmla="*/ 1308745 w 3192243"/>
              <a:gd name="connsiteY9" fmla="*/ 1511791 h 1523809"/>
              <a:gd name="connsiteX10" fmla="*/ 1266230 w 3192243"/>
              <a:gd name="connsiteY10" fmla="*/ 1507341 h 1523809"/>
              <a:gd name="connsiteX11" fmla="*/ 1023035 w 3192243"/>
              <a:gd name="connsiteY11" fmla="*/ 1453713 h 1523809"/>
              <a:gd name="connsiteX12" fmla="*/ 1157418 w 3192243"/>
              <a:gd name="connsiteY12" fmla="*/ 1488266 h 1523809"/>
              <a:gd name="connsiteX13" fmla="*/ 1151180 w 3192243"/>
              <a:gd name="connsiteY13" fmla="*/ 1487173 h 1523809"/>
              <a:gd name="connsiteX14" fmla="*/ 1038929 w 3192243"/>
              <a:gd name="connsiteY14" fmla="*/ 1459417 h 1523809"/>
              <a:gd name="connsiteX15" fmla="*/ 1995096 w 3192243"/>
              <a:gd name="connsiteY15" fmla="*/ 1450909 h 1523809"/>
              <a:gd name="connsiteX16" fmla="*/ 1981963 w 3192243"/>
              <a:gd name="connsiteY16" fmla="*/ 1454286 h 1523809"/>
              <a:gd name="connsiteX17" fmla="*/ 1981963 w 3192243"/>
              <a:gd name="connsiteY17" fmla="*/ 1454286 h 1523809"/>
              <a:gd name="connsiteX18" fmla="*/ 2148842 w 3192243"/>
              <a:gd name="connsiteY18" fmla="*/ 1396082 h 1523809"/>
              <a:gd name="connsiteX19" fmla="*/ 2126006 w 3192243"/>
              <a:gd name="connsiteY19" fmla="*/ 1406071 h 1523809"/>
              <a:gd name="connsiteX20" fmla="*/ 2008403 w 3192243"/>
              <a:gd name="connsiteY20" fmla="*/ 1447483 h 1523809"/>
              <a:gd name="connsiteX21" fmla="*/ 798136 w 3192243"/>
              <a:gd name="connsiteY21" fmla="*/ 1368850 h 1523809"/>
              <a:gd name="connsiteX22" fmla="*/ 831898 w 3192243"/>
              <a:gd name="connsiteY22" fmla="*/ 1385114 h 1523809"/>
              <a:gd name="connsiteX23" fmla="*/ 823930 w 3192243"/>
              <a:gd name="connsiteY23" fmla="*/ 1382254 h 1523809"/>
              <a:gd name="connsiteX24" fmla="*/ 2288108 w 3192243"/>
              <a:gd name="connsiteY24" fmla="*/ 1330785 h 1523809"/>
              <a:gd name="connsiteX25" fmla="*/ 2239505 w 3192243"/>
              <a:gd name="connsiteY25" fmla="*/ 1356426 h 1523809"/>
              <a:gd name="connsiteX26" fmla="*/ 2189245 w 3192243"/>
              <a:gd name="connsiteY26" fmla="*/ 1378410 h 1523809"/>
              <a:gd name="connsiteX27" fmla="*/ 598967 w 3192243"/>
              <a:gd name="connsiteY27" fmla="*/ 1260884 h 1523809"/>
              <a:gd name="connsiteX28" fmla="*/ 649780 w 3192243"/>
              <a:gd name="connsiteY28" fmla="*/ 1291754 h 1523809"/>
              <a:gd name="connsiteX29" fmla="*/ 623450 w 3192243"/>
              <a:gd name="connsiteY29" fmla="*/ 1278071 h 1523809"/>
              <a:gd name="connsiteX30" fmla="*/ 2452616 w 3192243"/>
              <a:gd name="connsiteY30" fmla="*/ 1233937 h 1523809"/>
              <a:gd name="connsiteX31" fmla="*/ 2348505 w 3192243"/>
              <a:gd name="connsiteY31" fmla="*/ 1298922 h 1523809"/>
              <a:gd name="connsiteX32" fmla="*/ 2326790 w 3192243"/>
              <a:gd name="connsiteY32" fmla="*/ 1310378 h 1523809"/>
              <a:gd name="connsiteX33" fmla="*/ 433503 w 3192243"/>
              <a:gd name="connsiteY33" fmla="*/ 1143378 h 1523809"/>
              <a:gd name="connsiteX34" fmla="*/ 463009 w 3192243"/>
              <a:gd name="connsiteY34" fmla="*/ 1165443 h 1523809"/>
              <a:gd name="connsiteX35" fmla="*/ 439707 w 3192243"/>
              <a:gd name="connsiteY35" fmla="*/ 1149085 h 1523809"/>
              <a:gd name="connsiteX36" fmla="*/ 2663653 w 3192243"/>
              <a:gd name="connsiteY36" fmla="*/ 1063190 h 1523809"/>
              <a:gd name="connsiteX37" fmla="*/ 2644905 w 3192243"/>
              <a:gd name="connsiteY37" fmla="*/ 1082855 h 1523809"/>
              <a:gd name="connsiteX38" fmla="*/ 2623585 w 3192243"/>
              <a:gd name="connsiteY38" fmla="*/ 1099607 h 1523809"/>
              <a:gd name="connsiteX39" fmla="*/ 252559 w 3192243"/>
              <a:gd name="connsiteY39" fmla="*/ 970745 h 1523809"/>
              <a:gd name="connsiteX40" fmla="*/ 286928 w 3192243"/>
              <a:gd name="connsiteY40" fmla="*/ 1008560 h 1523809"/>
              <a:gd name="connsiteX41" fmla="*/ 274919 w 3192243"/>
              <a:gd name="connsiteY41" fmla="*/ 997514 h 1523809"/>
              <a:gd name="connsiteX42" fmla="*/ 118745 w 3192243"/>
              <a:gd name="connsiteY42" fmla="*/ 805720 h 1523809"/>
              <a:gd name="connsiteX43" fmla="*/ 153165 w 3192243"/>
              <a:gd name="connsiteY43" fmla="*/ 851749 h 1523809"/>
              <a:gd name="connsiteX44" fmla="*/ 131304 w 3192243"/>
              <a:gd name="connsiteY44" fmla="*/ 825577 h 1523809"/>
              <a:gd name="connsiteX45" fmla="*/ 2981881 w 3192243"/>
              <a:gd name="connsiteY45" fmla="*/ 658970 h 1523809"/>
              <a:gd name="connsiteX46" fmla="*/ 2955274 w 3192243"/>
              <a:gd name="connsiteY46" fmla="*/ 706572 h 1523809"/>
              <a:gd name="connsiteX47" fmla="*/ 2939390 w 3192243"/>
              <a:gd name="connsiteY47" fmla="*/ 728913 h 1523809"/>
              <a:gd name="connsiteX48" fmla="*/ 0 w 3192243"/>
              <a:gd name="connsiteY48" fmla="*/ 612489 h 1523809"/>
              <a:gd name="connsiteX49" fmla="*/ 11080 w 3192243"/>
              <a:gd name="connsiteY49" fmla="*/ 635490 h 1523809"/>
              <a:gd name="connsiteX50" fmla="*/ 11102 w 3192243"/>
              <a:gd name="connsiteY50" fmla="*/ 635526 h 1523809"/>
              <a:gd name="connsiteX51" fmla="*/ 11080 w 3192243"/>
              <a:gd name="connsiteY51" fmla="*/ 635491 h 1523809"/>
              <a:gd name="connsiteX52" fmla="*/ 0 w 3192243"/>
              <a:gd name="connsiteY52" fmla="*/ 612489 h 1523809"/>
              <a:gd name="connsiteX53" fmla="*/ 3067592 w 3192243"/>
              <a:gd name="connsiteY53" fmla="*/ 487178 h 1523809"/>
              <a:gd name="connsiteX54" fmla="*/ 3015317 w 3192243"/>
              <a:gd name="connsiteY54" fmla="*/ 599152 h 1523809"/>
              <a:gd name="connsiteX55" fmla="*/ 3003256 w 3192243"/>
              <a:gd name="connsiteY55" fmla="*/ 620730 h 1523809"/>
              <a:gd name="connsiteX56" fmla="*/ 3118929 w 3192243"/>
              <a:gd name="connsiteY56" fmla="*/ 346935 h 1523809"/>
              <a:gd name="connsiteX57" fmla="*/ 3111827 w 3192243"/>
              <a:gd name="connsiteY57" fmla="*/ 370814 h 1523809"/>
              <a:gd name="connsiteX58" fmla="*/ 3067648 w 3192243"/>
              <a:gd name="connsiteY58" fmla="*/ 487044 h 1523809"/>
              <a:gd name="connsiteX59" fmla="*/ 3159476 w 3192243"/>
              <a:gd name="connsiteY59" fmla="*/ 195918 h 1523809"/>
              <a:gd name="connsiteX60" fmla="*/ 3147573 w 3192243"/>
              <a:gd name="connsiteY60" fmla="*/ 250615 h 1523809"/>
              <a:gd name="connsiteX61" fmla="*/ 3131612 w 3192243"/>
              <a:gd name="connsiteY61" fmla="*/ 304288 h 1523809"/>
              <a:gd name="connsiteX62" fmla="*/ 3192243 w 3192243"/>
              <a:gd name="connsiteY62" fmla="*/ 0 h 1523809"/>
              <a:gd name="connsiteX63" fmla="*/ 3174501 w 3192243"/>
              <a:gd name="connsiteY63" fmla="*/ 126876 h 1523809"/>
              <a:gd name="connsiteX64" fmla="*/ 3169072 w 3192243"/>
              <a:gd name="connsiteY64" fmla="*/ 151821 h 152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92243" h="1523809">
                <a:moveTo>
                  <a:pt x="1811729" y="1494507"/>
                </a:moveTo>
                <a:lnTo>
                  <a:pt x="1811729" y="1494508"/>
                </a:lnTo>
                <a:lnTo>
                  <a:pt x="1677162" y="1515046"/>
                </a:lnTo>
                <a:cubicBezTo>
                  <a:pt x="1620101" y="1520841"/>
                  <a:pt x="1562204" y="1523809"/>
                  <a:pt x="1503613" y="1523809"/>
                </a:cubicBezTo>
                <a:cubicBezTo>
                  <a:pt x="1463332" y="1523809"/>
                  <a:pt x="1423379" y="1522406"/>
                  <a:pt x="1383800" y="1519646"/>
                </a:cubicBezTo>
                <a:lnTo>
                  <a:pt x="1348941" y="1515998"/>
                </a:lnTo>
                <a:lnTo>
                  <a:pt x="1503613" y="1523808"/>
                </a:lnTo>
                <a:cubicBezTo>
                  <a:pt x="1562203" y="1523808"/>
                  <a:pt x="1620101" y="1520840"/>
                  <a:pt x="1677162" y="1515045"/>
                </a:cubicBezTo>
                <a:close/>
                <a:moveTo>
                  <a:pt x="1176349" y="1491585"/>
                </a:moveTo>
                <a:lnTo>
                  <a:pt x="1308745" y="1511791"/>
                </a:lnTo>
                <a:lnTo>
                  <a:pt x="1266230" y="1507341"/>
                </a:lnTo>
                <a:close/>
                <a:moveTo>
                  <a:pt x="1023035" y="1453713"/>
                </a:moveTo>
                <a:lnTo>
                  <a:pt x="1157418" y="1488266"/>
                </a:lnTo>
                <a:lnTo>
                  <a:pt x="1151180" y="1487173"/>
                </a:lnTo>
                <a:cubicBezTo>
                  <a:pt x="1113282" y="1479170"/>
                  <a:pt x="1075849" y="1469903"/>
                  <a:pt x="1038929" y="1459417"/>
                </a:cubicBezTo>
                <a:close/>
                <a:moveTo>
                  <a:pt x="1995096" y="1450909"/>
                </a:moveTo>
                <a:lnTo>
                  <a:pt x="1981963" y="1454286"/>
                </a:lnTo>
                <a:lnTo>
                  <a:pt x="1981963" y="1454286"/>
                </a:lnTo>
                <a:close/>
                <a:moveTo>
                  <a:pt x="2148842" y="1396082"/>
                </a:moveTo>
                <a:lnTo>
                  <a:pt x="2126006" y="1406071"/>
                </a:lnTo>
                <a:lnTo>
                  <a:pt x="2008403" y="1447483"/>
                </a:lnTo>
                <a:close/>
                <a:moveTo>
                  <a:pt x="798136" y="1368850"/>
                </a:moveTo>
                <a:lnTo>
                  <a:pt x="831898" y="1385114"/>
                </a:lnTo>
                <a:lnTo>
                  <a:pt x="823930" y="1382254"/>
                </a:lnTo>
                <a:close/>
                <a:moveTo>
                  <a:pt x="2288108" y="1330785"/>
                </a:moveTo>
                <a:lnTo>
                  <a:pt x="2239505" y="1356426"/>
                </a:lnTo>
                <a:lnTo>
                  <a:pt x="2189245" y="1378410"/>
                </a:lnTo>
                <a:close/>
                <a:moveTo>
                  <a:pt x="598967" y="1260884"/>
                </a:moveTo>
                <a:lnTo>
                  <a:pt x="649780" y="1291754"/>
                </a:lnTo>
                <a:lnTo>
                  <a:pt x="623450" y="1278071"/>
                </a:lnTo>
                <a:close/>
                <a:moveTo>
                  <a:pt x="2452616" y="1233937"/>
                </a:moveTo>
                <a:lnTo>
                  <a:pt x="2348505" y="1298922"/>
                </a:lnTo>
                <a:lnTo>
                  <a:pt x="2326790" y="1310378"/>
                </a:lnTo>
                <a:close/>
                <a:moveTo>
                  <a:pt x="433503" y="1143378"/>
                </a:moveTo>
                <a:lnTo>
                  <a:pt x="463009" y="1165443"/>
                </a:lnTo>
                <a:lnTo>
                  <a:pt x="439707" y="1149085"/>
                </a:lnTo>
                <a:close/>
                <a:moveTo>
                  <a:pt x="2663653" y="1063190"/>
                </a:moveTo>
                <a:lnTo>
                  <a:pt x="2644905" y="1082855"/>
                </a:lnTo>
                <a:lnTo>
                  <a:pt x="2623585" y="1099607"/>
                </a:lnTo>
                <a:close/>
                <a:moveTo>
                  <a:pt x="252559" y="970745"/>
                </a:moveTo>
                <a:lnTo>
                  <a:pt x="286928" y="1008560"/>
                </a:lnTo>
                <a:lnTo>
                  <a:pt x="274919" y="997514"/>
                </a:lnTo>
                <a:close/>
                <a:moveTo>
                  <a:pt x="118745" y="805720"/>
                </a:moveTo>
                <a:lnTo>
                  <a:pt x="153165" y="851749"/>
                </a:lnTo>
                <a:lnTo>
                  <a:pt x="131304" y="825577"/>
                </a:lnTo>
                <a:close/>
                <a:moveTo>
                  <a:pt x="2981881" y="658970"/>
                </a:moveTo>
                <a:lnTo>
                  <a:pt x="2955274" y="706572"/>
                </a:lnTo>
                <a:lnTo>
                  <a:pt x="2939390" y="728913"/>
                </a:lnTo>
                <a:close/>
                <a:moveTo>
                  <a:pt x="0" y="612489"/>
                </a:moveTo>
                <a:lnTo>
                  <a:pt x="11080" y="635490"/>
                </a:lnTo>
                <a:lnTo>
                  <a:pt x="11102" y="635526"/>
                </a:lnTo>
                <a:lnTo>
                  <a:pt x="11080" y="635491"/>
                </a:lnTo>
                <a:lnTo>
                  <a:pt x="0" y="612489"/>
                </a:lnTo>
                <a:close/>
                <a:moveTo>
                  <a:pt x="3067592" y="487178"/>
                </a:moveTo>
                <a:lnTo>
                  <a:pt x="3015317" y="599152"/>
                </a:lnTo>
                <a:lnTo>
                  <a:pt x="3003256" y="620730"/>
                </a:lnTo>
                <a:close/>
                <a:moveTo>
                  <a:pt x="3118929" y="346935"/>
                </a:moveTo>
                <a:lnTo>
                  <a:pt x="3111827" y="370814"/>
                </a:lnTo>
                <a:lnTo>
                  <a:pt x="3067648" y="487044"/>
                </a:lnTo>
                <a:close/>
                <a:moveTo>
                  <a:pt x="3159476" y="195918"/>
                </a:moveTo>
                <a:lnTo>
                  <a:pt x="3147573" y="250615"/>
                </a:lnTo>
                <a:lnTo>
                  <a:pt x="3131612" y="304288"/>
                </a:lnTo>
                <a:close/>
                <a:moveTo>
                  <a:pt x="3192243" y="0"/>
                </a:moveTo>
                <a:lnTo>
                  <a:pt x="3174501" y="126876"/>
                </a:lnTo>
                <a:lnTo>
                  <a:pt x="3169072" y="15182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2A6B19F1-F18D-DE45-A18F-DAE3B817E3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05209" y="2395695"/>
            <a:ext cx="3195034" cy="1650715"/>
          </a:xfrm>
          <a:custGeom>
            <a:avLst/>
            <a:gdLst>
              <a:gd name="connsiteX0" fmla="*/ 360496 w 3195034"/>
              <a:gd name="connsiteY0" fmla="*/ 698857 h 1650715"/>
              <a:gd name="connsiteX1" fmla="*/ 1770726 w 3195034"/>
              <a:gd name="connsiteY1" fmla="*/ 1538191 h 1650715"/>
              <a:gd name="connsiteX2" fmla="*/ 1810740 w 3195034"/>
              <a:gd name="connsiteY2" fmla="*/ 1621254 h 1650715"/>
              <a:gd name="connsiteX3" fmla="*/ 1675064 w 3195034"/>
              <a:gd name="connsiteY3" fmla="*/ 1641961 h 1650715"/>
              <a:gd name="connsiteX4" fmla="*/ 1501699 w 3195034"/>
              <a:gd name="connsiteY4" fmla="*/ 1650715 h 1650715"/>
              <a:gd name="connsiteX5" fmla="*/ 10749 w 3195034"/>
              <a:gd name="connsiteY5" fmla="*/ 763339 h 1650715"/>
              <a:gd name="connsiteX6" fmla="*/ 0 w 3195034"/>
              <a:gd name="connsiteY6" fmla="*/ 741025 h 1650715"/>
              <a:gd name="connsiteX7" fmla="*/ 37275 w 3195034"/>
              <a:gd name="connsiteY7" fmla="*/ 731441 h 1650715"/>
              <a:gd name="connsiteX8" fmla="*/ 360496 w 3195034"/>
              <a:gd name="connsiteY8" fmla="*/ 698857 h 1650715"/>
              <a:gd name="connsiteX9" fmla="*/ 3195034 w 3195034"/>
              <a:gd name="connsiteY9" fmla="*/ 0 h 1650715"/>
              <a:gd name="connsiteX10" fmla="*/ 3188546 w 3195034"/>
              <a:gd name="connsiteY10" fmla="*/ 128481 h 1650715"/>
              <a:gd name="connsiteX11" fmla="*/ 2005920 w 3195034"/>
              <a:gd name="connsiteY11" fmla="*/ 1574485 h 1650715"/>
              <a:gd name="connsiteX12" fmla="*/ 1980858 w 3195034"/>
              <a:gd name="connsiteY12" fmla="*/ 1580929 h 1650715"/>
              <a:gd name="connsiteX13" fmla="*/ 1979385 w 3195034"/>
              <a:gd name="connsiteY13" fmla="*/ 1575199 h 1650715"/>
              <a:gd name="connsiteX14" fmla="*/ 1952689 w 3195034"/>
              <a:gd name="connsiteY14" fmla="*/ 1310382 h 1650715"/>
              <a:gd name="connsiteX15" fmla="*/ 3132340 w 3195034"/>
              <a:gd name="connsiteY15" fmla="*/ 3166 h 16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95034" h="1650715">
                <a:moveTo>
                  <a:pt x="360496" y="698857"/>
                </a:moveTo>
                <a:cubicBezTo>
                  <a:pt x="969452" y="698857"/>
                  <a:pt x="1499140" y="1038246"/>
                  <a:pt x="1770726" y="1538191"/>
                </a:cubicBezTo>
                <a:lnTo>
                  <a:pt x="1810740" y="1621254"/>
                </a:lnTo>
                <a:lnTo>
                  <a:pt x="1675064" y="1641961"/>
                </a:lnTo>
                <a:cubicBezTo>
                  <a:pt x="1618063" y="1647750"/>
                  <a:pt x="1560227" y="1650715"/>
                  <a:pt x="1501699" y="1650715"/>
                </a:cubicBezTo>
                <a:cubicBezTo>
                  <a:pt x="857887" y="1650715"/>
                  <a:pt x="297881" y="1291900"/>
                  <a:pt x="10749" y="763339"/>
                </a:cubicBezTo>
                <a:lnTo>
                  <a:pt x="0" y="741025"/>
                </a:lnTo>
                <a:lnTo>
                  <a:pt x="37275" y="731441"/>
                </a:lnTo>
                <a:cubicBezTo>
                  <a:pt x="141678" y="710077"/>
                  <a:pt x="249777" y="698857"/>
                  <a:pt x="360496" y="698857"/>
                </a:cubicBezTo>
                <a:close/>
                <a:moveTo>
                  <a:pt x="3195034" y="0"/>
                </a:moveTo>
                <a:lnTo>
                  <a:pt x="3188546" y="128481"/>
                </a:lnTo>
                <a:cubicBezTo>
                  <a:pt x="3119080" y="812495"/>
                  <a:pt x="2643051" y="1376317"/>
                  <a:pt x="2005920" y="1574485"/>
                </a:cubicBezTo>
                <a:lnTo>
                  <a:pt x="1980858" y="1580929"/>
                </a:lnTo>
                <a:lnTo>
                  <a:pt x="1979385" y="1575199"/>
                </a:lnTo>
                <a:cubicBezTo>
                  <a:pt x="1961881" y="1489661"/>
                  <a:pt x="1952689" y="1401095"/>
                  <a:pt x="1952689" y="1310382"/>
                </a:cubicBezTo>
                <a:cubicBezTo>
                  <a:pt x="1952689" y="630036"/>
                  <a:pt x="2469748" y="70456"/>
                  <a:pt x="3132340" y="3166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9295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 +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3E5D5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5A56-84AD-C34E-B4B3-C50C1ED9DF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27584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11901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97202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 - Title + Content x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E37C694-9C9B-DE41-8E1A-3E327DD43F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BB63C1-0E12-E140-A98A-1ECD57327ECD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192112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167C48-E178-F044-B483-3E2DD230F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871428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 + 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123273-8597-AE41-A62A-1982F2DF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8AFF57-CB15-6F4D-930E-F8DD994167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00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275969-9C1F-9C4D-B6F8-3F9C1F9172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64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FEAD93-F101-3B41-8EB9-6E21B66FC4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64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656979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8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6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1890E1-2211-1C46-B04B-DEDDC6A3B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4744"/>
            <a:ext cx="12191998" cy="573325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1EEB0-05CF-F04B-89F1-FF03EB079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633316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WHITE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94D88D-44D6-EC4B-B9F1-C598DF4E4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38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HITE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23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- Title + Content a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588748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- Title + Conten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277E1-1F12-284C-BB10-0E589DC6AFB8}"/>
              </a:ext>
            </a:extLst>
          </p:cNvPr>
          <p:cNvSpPr/>
          <p:nvPr userDrawn="1"/>
        </p:nvSpPr>
        <p:spPr bwMode="auto">
          <a:xfrm>
            <a:off x="0" y="1124744"/>
            <a:ext cx="12192000" cy="5733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729476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itle + Content x 2 box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66401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- Title + Content x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E37C694-9C9B-DE41-8E1A-3E327DD43F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BB63C1-0E12-E140-A98A-1ECD57327ECD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192112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167C48-E178-F044-B483-3E2DD230F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6135703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itle + Content x 2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68952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CA421-28AB-3740-89DD-AD2C67DC9C45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OLD - Section break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35A9-E533-0F4D-BDFD-BFBCCB2A7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1831" y="332657"/>
            <a:ext cx="459969" cy="4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10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- Section break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FC1E5F-9B17-A441-8C97-09664E66F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548" y="2060848"/>
            <a:ext cx="8136904" cy="2707712"/>
          </a:xfrm>
        </p:spPr>
        <p:txBody>
          <a:bodyPr/>
          <a:lstStyle>
            <a:lvl1pPr algn="ctr"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95097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- Section break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500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LD - Section break 4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marL="0" indent="0" algn="ctr">
              <a:tabLst>
                <a:tab pos="1012825" algn="l"/>
              </a:tabLst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1076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_End Slide">
    <p:bg>
      <p:bgPr>
        <a:solidFill>
          <a:srgbClr val="FF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D7461-C4D0-DF4A-A40E-F38E8B0D2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61" b="29067"/>
          <a:stretch/>
        </p:blipFill>
        <p:spPr>
          <a:xfrm>
            <a:off x="7121354" y="1"/>
            <a:ext cx="4495800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6BE2F-63F6-D143-AE6A-4284D301509A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EB2DD18-A1A7-D149-87EF-C7F9377283C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77096-34F4-2174-AAE7-F60B2883BC0B}"/>
              </a:ext>
            </a:extLst>
          </p:cNvPr>
          <p:cNvSpPr/>
          <p:nvPr userDrawn="1"/>
        </p:nvSpPr>
        <p:spPr>
          <a:xfrm>
            <a:off x="816000" y="5595239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81588-23F5-C2C4-C826-EF1FBCF37B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5624265"/>
            <a:ext cx="1584960" cy="27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49D354-B49A-D3A9-DA8F-72B7D84B9442}"/>
              </a:ext>
            </a:extLst>
          </p:cNvPr>
          <p:cNvSpPr txBox="1"/>
          <p:nvPr userDrawn="1"/>
        </p:nvSpPr>
        <p:spPr>
          <a:xfrm>
            <a:off x="816000" y="6313635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313942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- End slide + logo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26881-F5D6-4841-B556-5C99FABC8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68" b="30432"/>
          <a:stretch/>
        </p:blipFill>
        <p:spPr>
          <a:xfrm>
            <a:off x="7293474" y="1"/>
            <a:ext cx="4016248" cy="5733255"/>
          </a:xfrm>
          <a:prstGeom prst="rect">
            <a:avLst/>
          </a:prstGeom>
        </p:spPr>
      </p:pic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E2412E-79B9-6B4C-B3B0-F476687FD8D6}"/>
              </a:ext>
            </a:extLst>
          </p:cNvPr>
          <p:cNvSpPr/>
          <p:nvPr userDrawn="1"/>
        </p:nvSpPr>
        <p:spPr>
          <a:xfrm>
            <a:off x="816000" y="5998503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7DBEAC-A853-684B-9605-0635DC5C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6027529"/>
            <a:ext cx="1584960" cy="27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AD1CFF-0DA1-BD43-AA56-61F2AC0B6FE5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ACD2B860-7021-CD4D-87AE-94D9131081F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02408-0DD3-4F4F-1214-E5639EB9E74E}"/>
              </a:ext>
            </a:extLst>
          </p:cNvPr>
          <p:cNvSpPr txBox="1"/>
          <p:nvPr userDrawn="1"/>
        </p:nvSpPr>
        <p:spPr>
          <a:xfrm>
            <a:off x="817200" y="5146777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90478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_End slide + logo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AE451C-64CC-A948-BF8B-D75185313885}"/>
              </a:ext>
            </a:extLst>
          </p:cNvPr>
          <p:cNvSpPr/>
          <p:nvPr userDrawn="1"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12E68-18FE-A742-8701-0A41C0586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97" y="1314986"/>
            <a:ext cx="4016248" cy="3216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4457" y="966273"/>
            <a:ext cx="4487000" cy="697427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86" y="4915104"/>
            <a:ext cx="3168352" cy="134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09E682-D30F-4C59-DB00-6A78A8FD7CBE}"/>
              </a:ext>
            </a:extLst>
          </p:cNvPr>
          <p:cNvSpPr txBox="1"/>
          <p:nvPr userDrawn="1"/>
        </p:nvSpPr>
        <p:spPr>
          <a:xfrm>
            <a:off x="816000" y="6205145"/>
            <a:ext cx="47323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CB7039A-7C11-9FE2-2096-F28184959F6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84457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47EFB35-A58C-42F8-D38E-01B04EDD9E6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4457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65B7A277-A60D-A548-9C15-A2CF68577B14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4457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ED91627F-69F6-6C54-1156-1C90C6D3E4DA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2414508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AF1D9265-EA3A-B08F-350A-FE5D7B7FA474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4457" y="5134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92691D-6796-5002-95B1-17969453AF6E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44559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9E47808-A463-8AD8-2A0A-956B7FAE150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2414508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D3AAD24B-FA2C-7862-34CF-0EAD707ECB8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944559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64857410-AF46-275E-BBE1-49FE6AC92C5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414508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A51B6085-D877-113C-1A2C-F33DDB39063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44559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DABC3F9F-82EB-82ED-D16D-88B31E6B7AE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14508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62A4A287-2559-AB52-4A3B-16B53E17986F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44559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305376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cover 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956251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829995"/>
            <a:ext cx="2336078" cy="23360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2070389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3680D-E404-234C-BE66-867A99A91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+ 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123273-8597-AE41-A62A-1982F2DF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NZ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8AFF57-CB15-6F4D-930E-F8DD994167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00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275969-9C1F-9C4D-B6F8-3F9C1F9172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64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FEAD93-F101-3B41-8EB9-6E21B66FC4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64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</p:spTree>
    <p:extLst>
      <p:ext uri="{BB962C8B-B14F-4D97-AF65-F5344CB8AC3E}">
        <p14:creationId xmlns:p14="http://schemas.microsoft.com/office/powerpoint/2010/main" val="322405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8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cover +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4672141"/>
            <a:ext cx="6138731" cy="550127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EAD216-30C4-7249-A5AA-7E4FDBCF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477852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F31B11-4A9A-9443-8FCF-131A08EC6D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9905" y="1445263"/>
            <a:ext cx="4073848" cy="4071754"/>
          </a:xfrm>
          <a:custGeom>
            <a:avLst/>
            <a:gdLst>
              <a:gd name="connsiteX0" fmla="*/ 2036924 w 4073848"/>
              <a:gd name="connsiteY0" fmla="*/ 0 h 4071754"/>
              <a:gd name="connsiteX1" fmla="*/ 2642643 w 4073848"/>
              <a:gd name="connsiteY1" fmla="*/ 91529 h 4071754"/>
              <a:gd name="connsiteX2" fmla="*/ 2704444 w 4073848"/>
              <a:gd name="connsiteY2" fmla="*/ 114137 h 4071754"/>
              <a:gd name="connsiteX3" fmla="*/ 2706820 w 4073848"/>
              <a:gd name="connsiteY3" fmla="*/ 161207 h 4071754"/>
              <a:gd name="connsiteX4" fmla="*/ 3868829 w 4073848"/>
              <a:gd name="connsiteY4" fmla="*/ 1209821 h 4071754"/>
              <a:gd name="connsiteX5" fmla="*/ 3896899 w 4073848"/>
              <a:gd name="connsiteY5" fmla="*/ 1208404 h 4071754"/>
              <a:gd name="connsiteX6" fmla="*/ 3913776 w 4073848"/>
              <a:gd name="connsiteY6" fmla="*/ 1243422 h 4071754"/>
              <a:gd name="connsiteX7" fmla="*/ 4073848 w 4073848"/>
              <a:gd name="connsiteY7" fmla="*/ 2035877 h 4071754"/>
              <a:gd name="connsiteX8" fmla="*/ 2036924 w 4073848"/>
              <a:gd name="connsiteY8" fmla="*/ 4071754 h 4071754"/>
              <a:gd name="connsiteX9" fmla="*/ 0 w 4073848"/>
              <a:gd name="connsiteY9" fmla="*/ 2035877 h 4071754"/>
              <a:gd name="connsiteX10" fmla="*/ 2036924 w 4073848"/>
              <a:gd name="connsiteY10" fmla="*/ 0 h 407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3848" h="4071754">
                <a:moveTo>
                  <a:pt x="2036924" y="0"/>
                </a:moveTo>
                <a:cubicBezTo>
                  <a:pt x="2247854" y="0"/>
                  <a:pt x="2451297" y="32045"/>
                  <a:pt x="2642643" y="91529"/>
                </a:cubicBezTo>
                <a:lnTo>
                  <a:pt x="2704444" y="114137"/>
                </a:lnTo>
                <a:lnTo>
                  <a:pt x="2706820" y="161207"/>
                </a:lnTo>
                <a:cubicBezTo>
                  <a:pt x="2766636" y="750198"/>
                  <a:pt x="3264057" y="1209821"/>
                  <a:pt x="3868829" y="1209821"/>
                </a:cubicBezTo>
                <a:lnTo>
                  <a:pt x="3896899" y="1208404"/>
                </a:lnTo>
                <a:lnTo>
                  <a:pt x="3913776" y="1243422"/>
                </a:lnTo>
                <a:cubicBezTo>
                  <a:pt x="4016850" y="1486991"/>
                  <a:pt x="4073848" y="1754781"/>
                  <a:pt x="4073848" y="2035877"/>
                </a:cubicBezTo>
                <a:cubicBezTo>
                  <a:pt x="4073848" y="3160261"/>
                  <a:pt x="3161886" y="4071754"/>
                  <a:pt x="2036924" y="4071754"/>
                </a:cubicBezTo>
                <a:cubicBezTo>
                  <a:pt x="911962" y="4071754"/>
                  <a:pt x="0" y="3160261"/>
                  <a:pt x="0" y="2035877"/>
                </a:cubicBezTo>
                <a:cubicBezTo>
                  <a:pt x="0" y="911493"/>
                  <a:pt x="911962" y="0"/>
                  <a:pt x="203692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5D42A5-FA1F-5440-80B2-9C6E7E00396A}"/>
              </a:ext>
            </a:extLst>
          </p:cNvPr>
          <p:cNvSpPr/>
          <p:nvPr userDrawn="1"/>
        </p:nvSpPr>
        <p:spPr bwMode="auto">
          <a:xfrm>
            <a:off x="9080695" y="319007"/>
            <a:ext cx="2336078" cy="23360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B45E45-A3E1-E14A-B844-10FC09D69E02}"/>
              </a:ext>
            </a:extLst>
          </p:cNvPr>
          <p:cNvSpPr/>
          <p:nvPr userDrawn="1"/>
        </p:nvSpPr>
        <p:spPr bwMode="auto">
          <a:xfrm>
            <a:off x="9084350" y="1559401"/>
            <a:ext cx="1192455" cy="1095684"/>
          </a:xfrm>
          <a:custGeom>
            <a:avLst/>
            <a:gdLst>
              <a:gd name="connsiteX0" fmla="*/ 0 w 1192455"/>
              <a:gd name="connsiteY0" fmla="*/ 0 h 1095684"/>
              <a:gd name="connsiteX1" fmla="*/ 125343 w 1192455"/>
              <a:gd name="connsiteY1" fmla="*/ 45852 h 1095684"/>
              <a:gd name="connsiteX2" fmla="*/ 1123558 w 1192455"/>
              <a:gd name="connsiteY2" fmla="*/ 951320 h 1095684"/>
              <a:gd name="connsiteX3" fmla="*/ 1192455 w 1192455"/>
              <a:gd name="connsiteY3" fmla="*/ 1094267 h 1095684"/>
              <a:gd name="connsiteX4" fmla="*/ 1164385 w 1192455"/>
              <a:gd name="connsiteY4" fmla="*/ 1095684 h 1095684"/>
              <a:gd name="connsiteX5" fmla="*/ 2376 w 1192455"/>
              <a:gd name="connsiteY5" fmla="*/ 47070 h 109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2455" h="1095684">
                <a:moveTo>
                  <a:pt x="0" y="0"/>
                </a:moveTo>
                <a:lnTo>
                  <a:pt x="125343" y="45852"/>
                </a:lnTo>
                <a:cubicBezTo>
                  <a:pt x="551808" y="226139"/>
                  <a:pt x="904057" y="547462"/>
                  <a:pt x="1123558" y="951320"/>
                </a:cubicBezTo>
                <a:lnTo>
                  <a:pt x="1192455" y="1094267"/>
                </a:lnTo>
                <a:lnTo>
                  <a:pt x="1164385" y="1095684"/>
                </a:lnTo>
                <a:cubicBezTo>
                  <a:pt x="559613" y="1095684"/>
                  <a:pt x="62192" y="636061"/>
                  <a:pt x="2376" y="4707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356203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Cover + circles x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A52F73E9-1C8F-A647-A08D-3A30E3238B98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561905" y="3136720"/>
            <a:ext cx="3207600" cy="3165434"/>
          </a:xfrm>
          <a:custGeom>
            <a:avLst/>
            <a:gdLst>
              <a:gd name="connsiteX0" fmla="*/ 1243304 w 3207600"/>
              <a:gd name="connsiteY0" fmla="*/ 0 h 3165434"/>
              <a:gd name="connsiteX1" fmla="*/ 1254053 w 3207600"/>
              <a:gd name="connsiteY1" fmla="*/ 22314 h 3165434"/>
              <a:gd name="connsiteX2" fmla="*/ 2745003 w 3207600"/>
              <a:gd name="connsiteY2" fmla="*/ 909690 h 3165434"/>
              <a:gd name="connsiteX3" fmla="*/ 2918368 w 3207600"/>
              <a:gd name="connsiteY3" fmla="*/ 900936 h 3165434"/>
              <a:gd name="connsiteX4" fmla="*/ 3054044 w 3207600"/>
              <a:gd name="connsiteY4" fmla="*/ 880229 h 3165434"/>
              <a:gd name="connsiteX5" fmla="*/ 3081565 w 3207600"/>
              <a:gd name="connsiteY5" fmla="*/ 937361 h 3165434"/>
              <a:gd name="connsiteX6" fmla="*/ 3207600 w 3207600"/>
              <a:gd name="connsiteY6" fmla="*/ 1561633 h 3165434"/>
              <a:gd name="connsiteX7" fmla="*/ 1603800 w 3207600"/>
              <a:gd name="connsiteY7" fmla="*/ 3165434 h 3165434"/>
              <a:gd name="connsiteX8" fmla="*/ 0 w 3207600"/>
              <a:gd name="connsiteY8" fmla="*/ 1561633 h 3165434"/>
              <a:gd name="connsiteX9" fmla="*/ 1126879 w 3207600"/>
              <a:gd name="connsiteY9" fmla="*/ 29936 h 316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7600" h="3165434">
                <a:moveTo>
                  <a:pt x="1243304" y="0"/>
                </a:moveTo>
                <a:lnTo>
                  <a:pt x="1254053" y="22314"/>
                </a:lnTo>
                <a:cubicBezTo>
                  <a:pt x="1541185" y="550875"/>
                  <a:pt x="2101191" y="909690"/>
                  <a:pt x="2745003" y="909690"/>
                </a:cubicBezTo>
                <a:cubicBezTo>
                  <a:pt x="2803531" y="909690"/>
                  <a:pt x="2861367" y="906725"/>
                  <a:pt x="2918368" y="900936"/>
                </a:cubicBezTo>
                <a:lnTo>
                  <a:pt x="3054044" y="880229"/>
                </a:lnTo>
                <a:lnTo>
                  <a:pt x="3081565" y="937361"/>
                </a:lnTo>
                <a:cubicBezTo>
                  <a:pt x="3162722" y="1129238"/>
                  <a:pt x="3207600" y="1340195"/>
                  <a:pt x="3207600" y="1561633"/>
                </a:cubicBezTo>
                <a:cubicBezTo>
                  <a:pt x="3207600" y="2447388"/>
                  <a:pt x="2489554" y="3165434"/>
                  <a:pt x="1603800" y="3165434"/>
                </a:cubicBezTo>
                <a:cubicBezTo>
                  <a:pt x="718046" y="3165434"/>
                  <a:pt x="0" y="2447388"/>
                  <a:pt x="0" y="1561633"/>
                </a:cubicBezTo>
                <a:cubicBezTo>
                  <a:pt x="0" y="841957"/>
                  <a:pt x="474023" y="232995"/>
                  <a:pt x="1126879" y="299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3E3A5249-3FF8-F245-99B9-1DCB6E32DF7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786067" y="2392076"/>
            <a:ext cx="2599831" cy="2628000"/>
          </a:xfrm>
          <a:custGeom>
            <a:avLst/>
            <a:gdLst>
              <a:gd name="connsiteX0" fmla="*/ 1285831 w 2599831"/>
              <a:gd name="connsiteY0" fmla="*/ 0 h 2628000"/>
              <a:gd name="connsiteX1" fmla="*/ 2599831 w 2599831"/>
              <a:gd name="connsiteY1" fmla="*/ 1314000 h 2628000"/>
              <a:gd name="connsiteX2" fmla="*/ 1285831 w 2599831"/>
              <a:gd name="connsiteY2" fmla="*/ 2628000 h 2628000"/>
              <a:gd name="connsiteX3" fmla="*/ 30906 w 2599831"/>
              <a:gd name="connsiteY3" fmla="*/ 1704743 h 2628000"/>
              <a:gd name="connsiteX4" fmla="*/ 0 w 2599831"/>
              <a:gd name="connsiteY4" fmla="*/ 1584547 h 2628000"/>
              <a:gd name="connsiteX5" fmla="*/ 25061 w 2599831"/>
              <a:gd name="connsiteY5" fmla="*/ 1578103 h 2628000"/>
              <a:gd name="connsiteX6" fmla="*/ 1207687 w 2599831"/>
              <a:gd name="connsiteY6" fmla="*/ 132099 h 2628000"/>
              <a:gd name="connsiteX7" fmla="*/ 1214175 w 2599831"/>
              <a:gd name="connsiteY7" fmla="*/ 3619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9831" h="2628000">
                <a:moveTo>
                  <a:pt x="1285831" y="0"/>
                </a:moveTo>
                <a:cubicBezTo>
                  <a:pt x="2011533" y="0"/>
                  <a:pt x="2599831" y="588298"/>
                  <a:pt x="2599831" y="1314000"/>
                </a:cubicBezTo>
                <a:cubicBezTo>
                  <a:pt x="2599831" y="2039702"/>
                  <a:pt x="2011533" y="2628000"/>
                  <a:pt x="1285831" y="2628000"/>
                </a:cubicBezTo>
                <a:cubicBezTo>
                  <a:pt x="696198" y="2628000"/>
                  <a:pt x="197273" y="2239632"/>
                  <a:pt x="30906" y="1704743"/>
                </a:cubicBezTo>
                <a:lnTo>
                  <a:pt x="0" y="1584547"/>
                </a:lnTo>
                <a:lnTo>
                  <a:pt x="25061" y="1578103"/>
                </a:lnTo>
                <a:cubicBezTo>
                  <a:pt x="662192" y="1379935"/>
                  <a:pt x="1138221" y="816113"/>
                  <a:pt x="1207687" y="132099"/>
                </a:cubicBezTo>
                <a:lnTo>
                  <a:pt x="1214175" y="3619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61F4BD8A-8FDB-CC4A-B8DF-34526858EA9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611308" y="655210"/>
            <a:ext cx="3391200" cy="3361740"/>
          </a:xfrm>
          <a:custGeom>
            <a:avLst/>
            <a:gdLst>
              <a:gd name="connsiteX0" fmla="*/ 1695600 w 3391200"/>
              <a:gd name="connsiteY0" fmla="*/ 0 h 3361740"/>
              <a:gd name="connsiteX1" fmla="*/ 3391200 w 3391200"/>
              <a:gd name="connsiteY1" fmla="*/ 1695600 h 3361740"/>
              <a:gd name="connsiteX2" fmla="*/ 3388934 w 3391200"/>
              <a:gd name="connsiteY2" fmla="*/ 1740484 h 3361740"/>
              <a:gd name="connsiteX3" fmla="*/ 3326239 w 3391200"/>
              <a:gd name="connsiteY3" fmla="*/ 1743650 h 3361740"/>
              <a:gd name="connsiteX4" fmla="*/ 2146588 w 3391200"/>
              <a:gd name="connsiteY4" fmla="*/ 3050866 h 3361740"/>
              <a:gd name="connsiteX5" fmla="*/ 2173284 w 3391200"/>
              <a:gd name="connsiteY5" fmla="*/ 3315683 h 3361740"/>
              <a:gd name="connsiteX6" fmla="*/ 2174757 w 3391200"/>
              <a:gd name="connsiteY6" fmla="*/ 3321413 h 3361740"/>
              <a:gd name="connsiteX7" fmla="*/ 2037323 w 3391200"/>
              <a:gd name="connsiteY7" fmla="*/ 3356752 h 3361740"/>
              <a:gd name="connsiteX8" fmla="*/ 2004640 w 3391200"/>
              <a:gd name="connsiteY8" fmla="*/ 3361740 h 3361740"/>
              <a:gd name="connsiteX9" fmla="*/ 1964626 w 3391200"/>
              <a:gd name="connsiteY9" fmla="*/ 3278676 h 3361740"/>
              <a:gd name="connsiteX10" fmla="*/ 554396 w 3391200"/>
              <a:gd name="connsiteY10" fmla="*/ 2439342 h 3361740"/>
              <a:gd name="connsiteX11" fmla="*/ 231175 w 3391200"/>
              <a:gd name="connsiteY11" fmla="*/ 2471926 h 3361740"/>
              <a:gd name="connsiteX12" fmla="*/ 193901 w 3391200"/>
              <a:gd name="connsiteY12" fmla="*/ 2481510 h 3361740"/>
              <a:gd name="connsiteX13" fmla="*/ 133249 w 3391200"/>
              <a:gd name="connsiteY13" fmla="*/ 2355604 h 3361740"/>
              <a:gd name="connsiteX14" fmla="*/ 0 w 3391200"/>
              <a:gd name="connsiteY14" fmla="*/ 1695600 h 3361740"/>
              <a:gd name="connsiteX15" fmla="*/ 1695600 w 3391200"/>
              <a:gd name="connsiteY15" fmla="*/ 0 h 336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1200" h="3361740">
                <a:moveTo>
                  <a:pt x="1695600" y="0"/>
                </a:moveTo>
                <a:cubicBezTo>
                  <a:pt x="2632054" y="0"/>
                  <a:pt x="3391200" y="759146"/>
                  <a:pt x="3391200" y="1695600"/>
                </a:cubicBezTo>
                <a:lnTo>
                  <a:pt x="3388934" y="1740484"/>
                </a:lnTo>
                <a:lnTo>
                  <a:pt x="3326239" y="1743650"/>
                </a:lnTo>
                <a:cubicBezTo>
                  <a:pt x="2663647" y="1810940"/>
                  <a:pt x="2146588" y="2370521"/>
                  <a:pt x="2146588" y="3050866"/>
                </a:cubicBezTo>
                <a:cubicBezTo>
                  <a:pt x="2146588" y="3141579"/>
                  <a:pt x="2155780" y="3230145"/>
                  <a:pt x="2173284" y="3315683"/>
                </a:cubicBezTo>
                <a:lnTo>
                  <a:pt x="2174757" y="3321413"/>
                </a:lnTo>
                <a:lnTo>
                  <a:pt x="2037323" y="3356752"/>
                </a:lnTo>
                <a:lnTo>
                  <a:pt x="2004640" y="3361740"/>
                </a:lnTo>
                <a:lnTo>
                  <a:pt x="1964626" y="3278676"/>
                </a:lnTo>
                <a:cubicBezTo>
                  <a:pt x="1693040" y="2778731"/>
                  <a:pt x="1163352" y="2439342"/>
                  <a:pt x="554396" y="2439342"/>
                </a:cubicBezTo>
                <a:cubicBezTo>
                  <a:pt x="443677" y="2439342"/>
                  <a:pt x="335578" y="2450562"/>
                  <a:pt x="231175" y="2471926"/>
                </a:cubicBezTo>
                <a:lnTo>
                  <a:pt x="193901" y="2481510"/>
                </a:lnTo>
                <a:lnTo>
                  <a:pt x="133249" y="2355604"/>
                </a:lnTo>
                <a:cubicBezTo>
                  <a:pt x="47447" y="2152745"/>
                  <a:pt x="0" y="1929714"/>
                  <a:pt x="0" y="1695600"/>
                </a:cubicBezTo>
                <a:cubicBezTo>
                  <a:pt x="0" y="759146"/>
                  <a:pt x="759146" y="0"/>
                  <a:pt x="169560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9A3CF4-43A3-3D4F-98EB-9A3445227A1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1365" y="5445224"/>
            <a:ext cx="6138731" cy="648072"/>
          </a:xfrm>
        </p:spPr>
        <p:txBody>
          <a:bodyPr/>
          <a:lstStyle>
            <a:lvl1pPr marL="0" indent="0">
              <a:spcBef>
                <a:spcPts val="108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r>
              <a:rPr lang="en-NZ" noProof="0" dirty="0"/>
              <a:t>First name, Last name, Title</a:t>
            </a:r>
            <a:br>
              <a:rPr lang="en-NZ" noProof="0" dirty="0"/>
            </a:br>
            <a:r>
              <a:rPr lang="en-NZ" noProof="0" dirty="0"/>
              <a:t>Event, DD|MM|YY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20C53E-019D-5340-A575-1CE91B16E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01DFAB-FEAA-744F-B310-2170402F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00" y="1988840"/>
            <a:ext cx="5280000" cy="3042618"/>
          </a:xfrm>
        </p:spPr>
        <p:txBody>
          <a:bodyPr anchor="ctr" anchorCtr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DC59A-EF46-A342-AEC7-25E66342A221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25FD9DE-EB05-9246-B0FC-BB29701C2EDE}"/>
              </a:ext>
            </a:extLst>
          </p:cNvPr>
          <p:cNvSpPr/>
          <p:nvPr userDrawn="1"/>
        </p:nvSpPr>
        <p:spPr bwMode="auto">
          <a:xfrm>
            <a:off x="7805097" y="2526202"/>
            <a:ext cx="3192243" cy="1523809"/>
          </a:xfrm>
          <a:custGeom>
            <a:avLst/>
            <a:gdLst>
              <a:gd name="connsiteX0" fmla="*/ 1811729 w 3192243"/>
              <a:gd name="connsiteY0" fmla="*/ 1494507 h 1523809"/>
              <a:gd name="connsiteX1" fmla="*/ 1811729 w 3192243"/>
              <a:gd name="connsiteY1" fmla="*/ 1494508 h 1523809"/>
              <a:gd name="connsiteX2" fmla="*/ 1677162 w 3192243"/>
              <a:gd name="connsiteY2" fmla="*/ 1515046 h 1523809"/>
              <a:gd name="connsiteX3" fmla="*/ 1503613 w 3192243"/>
              <a:gd name="connsiteY3" fmla="*/ 1523809 h 1523809"/>
              <a:gd name="connsiteX4" fmla="*/ 1383800 w 3192243"/>
              <a:gd name="connsiteY4" fmla="*/ 1519646 h 1523809"/>
              <a:gd name="connsiteX5" fmla="*/ 1348941 w 3192243"/>
              <a:gd name="connsiteY5" fmla="*/ 1515998 h 1523809"/>
              <a:gd name="connsiteX6" fmla="*/ 1503613 w 3192243"/>
              <a:gd name="connsiteY6" fmla="*/ 1523808 h 1523809"/>
              <a:gd name="connsiteX7" fmla="*/ 1677162 w 3192243"/>
              <a:gd name="connsiteY7" fmla="*/ 1515045 h 1523809"/>
              <a:gd name="connsiteX8" fmla="*/ 1176349 w 3192243"/>
              <a:gd name="connsiteY8" fmla="*/ 1491585 h 1523809"/>
              <a:gd name="connsiteX9" fmla="*/ 1308745 w 3192243"/>
              <a:gd name="connsiteY9" fmla="*/ 1511791 h 1523809"/>
              <a:gd name="connsiteX10" fmla="*/ 1266230 w 3192243"/>
              <a:gd name="connsiteY10" fmla="*/ 1507341 h 1523809"/>
              <a:gd name="connsiteX11" fmla="*/ 1023035 w 3192243"/>
              <a:gd name="connsiteY11" fmla="*/ 1453713 h 1523809"/>
              <a:gd name="connsiteX12" fmla="*/ 1157418 w 3192243"/>
              <a:gd name="connsiteY12" fmla="*/ 1488266 h 1523809"/>
              <a:gd name="connsiteX13" fmla="*/ 1151180 w 3192243"/>
              <a:gd name="connsiteY13" fmla="*/ 1487173 h 1523809"/>
              <a:gd name="connsiteX14" fmla="*/ 1038929 w 3192243"/>
              <a:gd name="connsiteY14" fmla="*/ 1459417 h 1523809"/>
              <a:gd name="connsiteX15" fmla="*/ 1995096 w 3192243"/>
              <a:gd name="connsiteY15" fmla="*/ 1450909 h 1523809"/>
              <a:gd name="connsiteX16" fmla="*/ 1981963 w 3192243"/>
              <a:gd name="connsiteY16" fmla="*/ 1454286 h 1523809"/>
              <a:gd name="connsiteX17" fmla="*/ 1981963 w 3192243"/>
              <a:gd name="connsiteY17" fmla="*/ 1454286 h 1523809"/>
              <a:gd name="connsiteX18" fmla="*/ 2148842 w 3192243"/>
              <a:gd name="connsiteY18" fmla="*/ 1396082 h 1523809"/>
              <a:gd name="connsiteX19" fmla="*/ 2126006 w 3192243"/>
              <a:gd name="connsiteY19" fmla="*/ 1406071 h 1523809"/>
              <a:gd name="connsiteX20" fmla="*/ 2008403 w 3192243"/>
              <a:gd name="connsiteY20" fmla="*/ 1447483 h 1523809"/>
              <a:gd name="connsiteX21" fmla="*/ 798136 w 3192243"/>
              <a:gd name="connsiteY21" fmla="*/ 1368850 h 1523809"/>
              <a:gd name="connsiteX22" fmla="*/ 831898 w 3192243"/>
              <a:gd name="connsiteY22" fmla="*/ 1385114 h 1523809"/>
              <a:gd name="connsiteX23" fmla="*/ 823930 w 3192243"/>
              <a:gd name="connsiteY23" fmla="*/ 1382254 h 1523809"/>
              <a:gd name="connsiteX24" fmla="*/ 2288108 w 3192243"/>
              <a:gd name="connsiteY24" fmla="*/ 1330785 h 1523809"/>
              <a:gd name="connsiteX25" fmla="*/ 2239505 w 3192243"/>
              <a:gd name="connsiteY25" fmla="*/ 1356426 h 1523809"/>
              <a:gd name="connsiteX26" fmla="*/ 2189245 w 3192243"/>
              <a:gd name="connsiteY26" fmla="*/ 1378410 h 1523809"/>
              <a:gd name="connsiteX27" fmla="*/ 598967 w 3192243"/>
              <a:gd name="connsiteY27" fmla="*/ 1260884 h 1523809"/>
              <a:gd name="connsiteX28" fmla="*/ 649780 w 3192243"/>
              <a:gd name="connsiteY28" fmla="*/ 1291754 h 1523809"/>
              <a:gd name="connsiteX29" fmla="*/ 623450 w 3192243"/>
              <a:gd name="connsiteY29" fmla="*/ 1278071 h 1523809"/>
              <a:gd name="connsiteX30" fmla="*/ 2452616 w 3192243"/>
              <a:gd name="connsiteY30" fmla="*/ 1233937 h 1523809"/>
              <a:gd name="connsiteX31" fmla="*/ 2348505 w 3192243"/>
              <a:gd name="connsiteY31" fmla="*/ 1298922 h 1523809"/>
              <a:gd name="connsiteX32" fmla="*/ 2326790 w 3192243"/>
              <a:gd name="connsiteY32" fmla="*/ 1310378 h 1523809"/>
              <a:gd name="connsiteX33" fmla="*/ 433503 w 3192243"/>
              <a:gd name="connsiteY33" fmla="*/ 1143378 h 1523809"/>
              <a:gd name="connsiteX34" fmla="*/ 463009 w 3192243"/>
              <a:gd name="connsiteY34" fmla="*/ 1165443 h 1523809"/>
              <a:gd name="connsiteX35" fmla="*/ 439707 w 3192243"/>
              <a:gd name="connsiteY35" fmla="*/ 1149085 h 1523809"/>
              <a:gd name="connsiteX36" fmla="*/ 2663653 w 3192243"/>
              <a:gd name="connsiteY36" fmla="*/ 1063190 h 1523809"/>
              <a:gd name="connsiteX37" fmla="*/ 2644905 w 3192243"/>
              <a:gd name="connsiteY37" fmla="*/ 1082855 h 1523809"/>
              <a:gd name="connsiteX38" fmla="*/ 2623585 w 3192243"/>
              <a:gd name="connsiteY38" fmla="*/ 1099607 h 1523809"/>
              <a:gd name="connsiteX39" fmla="*/ 252559 w 3192243"/>
              <a:gd name="connsiteY39" fmla="*/ 970745 h 1523809"/>
              <a:gd name="connsiteX40" fmla="*/ 286928 w 3192243"/>
              <a:gd name="connsiteY40" fmla="*/ 1008560 h 1523809"/>
              <a:gd name="connsiteX41" fmla="*/ 274919 w 3192243"/>
              <a:gd name="connsiteY41" fmla="*/ 997514 h 1523809"/>
              <a:gd name="connsiteX42" fmla="*/ 118745 w 3192243"/>
              <a:gd name="connsiteY42" fmla="*/ 805720 h 1523809"/>
              <a:gd name="connsiteX43" fmla="*/ 153165 w 3192243"/>
              <a:gd name="connsiteY43" fmla="*/ 851749 h 1523809"/>
              <a:gd name="connsiteX44" fmla="*/ 131304 w 3192243"/>
              <a:gd name="connsiteY44" fmla="*/ 825577 h 1523809"/>
              <a:gd name="connsiteX45" fmla="*/ 2981881 w 3192243"/>
              <a:gd name="connsiteY45" fmla="*/ 658970 h 1523809"/>
              <a:gd name="connsiteX46" fmla="*/ 2955274 w 3192243"/>
              <a:gd name="connsiteY46" fmla="*/ 706572 h 1523809"/>
              <a:gd name="connsiteX47" fmla="*/ 2939390 w 3192243"/>
              <a:gd name="connsiteY47" fmla="*/ 728913 h 1523809"/>
              <a:gd name="connsiteX48" fmla="*/ 0 w 3192243"/>
              <a:gd name="connsiteY48" fmla="*/ 612489 h 1523809"/>
              <a:gd name="connsiteX49" fmla="*/ 11080 w 3192243"/>
              <a:gd name="connsiteY49" fmla="*/ 635490 h 1523809"/>
              <a:gd name="connsiteX50" fmla="*/ 11102 w 3192243"/>
              <a:gd name="connsiteY50" fmla="*/ 635526 h 1523809"/>
              <a:gd name="connsiteX51" fmla="*/ 11080 w 3192243"/>
              <a:gd name="connsiteY51" fmla="*/ 635491 h 1523809"/>
              <a:gd name="connsiteX52" fmla="*/ 0 w 3192243"/>
              <a:gd name="connsiteY52" fmla="*/ 612489 h 1523809"/>
              <a:gd name="connsiteX53" fmla="*/ 3067592 w 3192243"/>
              <a:gd name="connsiteY53" fmla="*/ 487178 h 1523809"/>
              <a:gd name="connsiteX54" fmla="*/ 3015317 w 3192243"/>
              <a:gd name="connsiteY54" fmla="*/ 599152 h 1523809"/>
              <a:gd name="connsiteX55" fmla="*/ 3003256 w 3192243"/>
              <a:gd name="connsiteY55" fmla="*/ 620730 h 1523809"/>
              <a:gd name="connsiteX56" fmla="*/ 3118929 w 3192243"/>
              <a:gd name="connsiteY56" fmla="*/ 346935 h 1523809"/>
              <a:gd name="connsiteX57" fmla="*/ 3111827 w 3192243"/>
              <a:gd name="connsiteY57" fmla="*/ 370814 h 1523809"/>
              <a:gd name="connsiteX58" fmla="*/ 3067648 w 3192243"/>
              <a:gd name="connsiteY58" fmla="*/ 487044 h 1523809"/>
              <a:gd name="connsiteX59" fmla="*/ 3159476 w 3192243"/>
              <a:gd name="connsiteY59" fmla="*/ 195918 h 1523809"/>
              <a:gd name="connsiteX60" fmla="*/ 3147573 w 3192243"/>
              <a:gd name="connsiteY60" fmla="*/ 250615 h 1523809"/>
              <a:gd name="connsiteX61" fmla="*/ 3131612 w 3192243"/>
              <a:gd name="connsiteY61" fmla="*/ 304288 h 1523809"/>
              <a:gd name="connsiteX62" fmla="*/ 3192243 w 3192243"/>
              <a:gd name="connsiteY62" fmla="*/ 0 h 1523809"/>
              <a:gd name="connsiteX63" fmla="*/ 3174501 w 3192243"/>
              <a:gd name="connsiteY63" fmla="*/ 126876 h 1523809"/>
              <a:gd name="connsiteX64" fmla="*/ 3169072 w 3192243"/>
              <a:gd name="connsiteY64" fmla="*/ 151821 h 152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92243" h="1523809">
                <a:moveTo>
                  <a:pt x="1811729" y="1494507"/>
                </a:moveTo>
                <a:lnTo>
                  <a:pt x="1811729" y="1494508"/>
                </a:lnTo>
                <a:lnTo>
                  <a:pt x="1677162" y="1515046"/>
                </a:lnTo>
                <a:cubicBezTo>
                  <a:pt x="1620101" y="1520841"/>
                  <a:pt x="1562204" y="1523809"/>
                  <a:pt x="1503613" y="1523809"/>
                </a:cubicBezTo>
                <a:cubicBezTo>
                  <a:pt x="1463332" y="1523809"/>
                  <a:pt x="1423379" y="1522406"/>
                  <a:pt x="1383800" y="1519646"/>
                </a:cubicBezTo>
                <a:lnTo>
                  <a:pt x="1348941" y="1515998"/>
                </a:lnTo>
                <a:lnTo>
                  <a:pt x="1503613" y="1523808"/>
                </a:lnTo>
                <a:cubicBezTo>
                  <a:pt x="1562203" y="1523808"/>
                  <a:pt x="1620101" y="1520840"/>
                  <a:pt x="1677162" y="1515045"/>
                </a:cubicBezTo>
                <a:close/>
                <a:moveTo>
                  <a:pt x="1176349" y="1491585"/>
                </a:moveTo>
                <a:lnTo>
                  <a:pt x="1308745" y="1511791"/>
                </a:lnTo>
                <a:lnTo>
                  <a:pt x="1266230" y="1507341"/>
                </a:lnTo>
                <a:close/>
                <a:moveTo>
                  <a:pt x="1023035" y="1453713"/>
                </a:moveTo>
                <a:lnTo>
                  <a:pt x="1157418" y="1488266"/>
                </a:lnTo>
                <a:lnTo>
                  <a:pt x="1151180" y="1487173"/>
                </a:lnTo>
                <a:cubicBezTo>
                  <a:pt x="1113282" y="1479170"/>
                  <a:pt x="1075849" y="1469903"/>
                  <a:pt x="1038929" y="1459417"/>
                </a:cubicBezTo>
                <a:close/>
                <a:moveTo>
                  <a:pt x="1995096" y="1450909"/>
                </a:moveTo>
                <a:lnTo>
                  <a:pt x="1981963" y="1454286"/>
                </a:lnTo>
                <a:lnTo>
                  <a:pt x="1981963" y="1454286"/>
                </a:lnTo>
                <a:close/>
                <a:moveTo>
                  <a:pt x="2148842" y="1396082"/>
                </a:moveTo>
                <a:lnTo>
                  <a:pt x="2126006" y="1406071"/>
                </a:lnTo>
                <a:lnTo>
                  <a:pt x="2008403" y="1447483"/>
                </a:lnTo>
                <a:close/>
                <a:moveTo>
                  <a:pt x="798136" y="1368850"/>
                </a:moveTo>
                <a:lnTo>
                  <a:pt x="831898" y="1385114"/>
                </a:lnTo>
                <a:lnTo>
                  <a:pt x="823930" y="1382254"/>
                </a:lnTo>
                <a:close/>
                <a:moveTo>
                  <a:pt x="2288108" y="1330785"/>
                </a:moveTo>
                <a:lnTo>
                  <a:pt x="2239505" y="1356426"/>
                </a:lnTo>
                <a:lnTo>
                  <a:pt x="2189245" y="1378410"/>
                </a:lnTo>
                <a:close/>
                <a:moveTo>
                  <a:pt x="598967" y="1260884"/>
                </a:moveTo>
                <a:lnTo>
                  <a:pt x="649780" y="1291754"/>
                </a:lnTo>
                <a:lnTo>
                  <a:pt x="623450" y="1278071"/>
                </a:lnTo>
                <a:close/>
                <a:moveTo>
                  <a:pt x="2452616" y="1233937"/>
                </a:moveTo>
                <a:lnTo>
                  <a:pt x="2348505" y="1298922"/>
                </a:lnTo>
                <a:lnTo>
                  <a:pt x="2326790" y="1310378"/>
                </a:lnTo>
                <a:close/>
                <a:moveTo>
                  <a:pt x="433503" y="1143378"/>
                </a:moveTo>
                <a:lnTo>
                  <a:pt x="463009" y="1165443"/>
                </a:lnTo>
                <a:lnTo>
                  <a:pt x="439707" y="1149085"/>
                </a:lnTo>
                <a:close/>
                <a:moveTo>
                  <a:pt x="2663653" y="1063190"/>
                </a:moveTo>
                <a:lnTo>
                  <a:pt x="2644905" y="1082855"/>
                </a:lnTo>
                <a:lnTo>
                  <a:pt x="2623585" y="1099607"/>
                </a:lnTo>
                <a:close/>
                <a:moveTo>
                  <a:pt x="252559" y="970745"/>
                </a:moveTo>
                <a:lnTo>
                  <a:pt x="286928" y="1008560"/>
                </a:lnTo>
                <a:lnTo>
                  <a:pt x="274919" y="997514"/>
                </a:lnTo>
                <a:close/>
                <a:moveTo>
                  <a:pt x="118745" y="805720"/>
                </a:moveTo>
                <a:lnTo>
                  <a:pt x="153165" y="851749"/>
                </a:lnTo>
                <a:lnTo>
                  <a:pt x="131304" y="825577"/>
                </a:lnTo>
                <a:close/>
                <a:moveTo>
                  <a:pt x="2981881" y="658970"/>
                </a:moveTo>
                <a:lnTo>
                  <a:pt x="2955274" y="706572"/>
                </a:lnTo>
                <a:lnTo>
                  <a:pt x="2939390" y="728913"/>
                </a:lnTo>
                <a:close/>
                <a:moveTo>
                  <a:pt x="0" y="612489"/>
                </a:moveTo>
                <a:lnTo>
                  <a:pt x="11080" y="635490"/>
                </a:lnTo>
                <a:lnTo>
                  <a:pt x="11102" y="635526"/>
                </a:lnTo>
                <a:lnTo>
                  <a:pt x="11080" y="635491"/>
                </a:lnTo>
                <a:lnTo>
                  <a:pt x="0" y="612489"/>
                </a:lnTo>
                <a:close/>
                <a:moveTo>
                  <a:pt x="3067592" y="487178"/>
                </a:moveTo>
                <a:lnTo>
                  <a:pt x="3015317" y="599152"/>
                </a:lnTo>
                <a:lnTo>
                  <a:pt x="3003256" y="620730"/>
                </a:lnTo>
                <a:close/>
                <a:moveTo>
                  <a:pt x="3118929" y="346935"/>
                </a:moveTo>
                <a:lnTo>
                  <a:pt x="3111827" y="370814"/>
                </a:lnTo>
                <a:lnTo>
                  <a:pt x="3067648" y="487044"/>
                </a:lnTo>
                <a:close/>
                <a:moveTo>
                  <a:pt x="3159476" y="195918"/>
                </a:moveTo>
                <a:lnTo>
                  <a:pt x="3147573" y="250615"/>
                </a:lnTo>
                <a:lnTo>
                  <a:pt x="3131612" y="304288"/>
                </a:lnTo>
                <a:close/>
                <a:moveTo>
                  <a:pt x="3192243" y="0"/>
                </a:moveTo>
                <a:lnTo>
                  <a:pt x="3174501" y="126876"/>
                </a:lnTo>
                <a:lnTo>
                  <a:pt x="3169072" y="15182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2A6B19F1-F18D-DE45-A18F-DAE3B817E35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7805209" y="2395695"/>
            <a:ext cx="3195034" cy="1650715"/>
          </a:xfrm>
          <a:custGeom>
            <a:avLst/>
            <a:gdLst>
              <a:gd name="connsiteX0" fmla="*/ 360496 w 3195034"/>
              <a:gd name="connsiteY0" fmla="*/ 698857 h 1650715"/>
              <a:gd name="connsiteX1" fmla="*/ 1770726 w 3195034"/>
              <a:gd name="connsiteY1" fmla="*/ 1538191 h 1650715"/>
              <a:gd name="connsiteX2" fmla="*/ 1810740 w 3195034"/>
              <a:gd name="connsiteY2" fmla="*/ 1621254 h 1650715"/>
              <a:gd name="connsiteX3" fmla="*/ 1675064 w 3195034"/>
              <a:gd name="connsiteY3" fmla="*/ 1641961 h 1650715"/>
              <a:gd name="connsiteX4" fmla="*/ 1501699 w 3195034"/>
              <a:gd name="connsiteY4" fmla="*/ 1650715 h 1650715"/>
              <a:gd name="connsiteX5" fmla="*/ 10749 w 3195034"/>
              <a:gd name="connsiteY5" fmla="*/ 763339 h 1650715"/>
              <a:gd name="connsiteX6" fmla="*/ 0 w 3195034"/>
              <a:gd name="connsiteY6" fmla="*/ 741025 h 1650715"/>
              <a:gd name="connsiteX7" fmla="*/ 37275 w 3195034"/>
              <a:gd name="connsiteY7" fmla="*/ 731441 h 1650715"/>
              <a:gd name="connsiteX8" fmla="*/ 360496 w 3195034"/>
              <a:gd name="connsiteY8" fmla="*/ 698857 h 1650715"/>
              <a:gd name="connsiteX9" fmla="*/ 3195034 w 3195034"/>
              <a:gd name="connsiteY9" fmla="*/ 0 h 1650715"/>
              <a:gd name="connsiteX10" fmla="*/ 3188546 w 3195034"/>
              <a:gd name="connsiteY10" fmla="*/ 128481 h 1650715"/>
              <a:gd name="connsiteX11" fmla="*/ 2005920 w 3195034"/>
              <a:gd name="connsiteY11" fmla="*/ 1574485 h 1650715"/>
              <a:gd name="connsiteX12" fmla="*/ 1980858 w 3195034"/>
              <a:gd name="connsiteY12" fmla="*/ 1580929 h 1650715"/>
              <a:gd name="connsiteX13" fmla="*/ 1979385 w 3195034"/>
              <a:gd name="connsiteY13" fmla="*/ 1575199 h 1650715"/>
              <a:gd name="connsiteX14" fmla="*/ 1952689 w 3195034"/>
              <a:gd name="connsiteY14" fmla="*/ 1310382 h 1650715"/>
              <a:gd name="connsiteX15" fmla="*/ 3132340 w 3195034"/>
              <a:gd name="connsiteY15" fmla="*/ 3166 h 16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95034" h="1650715">
                <a:moveTo>
                  <a:pt x="360496" y="698857"/>
                </a:moveTo>
                <a:cubicBezTo>
                  <a:pt x="969452" y="698857"/>
                  <a:pt x="1499140" y="1038246"/>
                  <a:pt x="1770726" y="1538191"/>
                </a:cubicBezTo>
                <a:lnTo>
                  <a:pt x="1810740" y="1621254"/>
                </a:lnTo>
                <a:lnTo>
                  <a:pt x="1675064" y="1641961"/>
                </a:lnTo>
                <a:cubicBezTo>
                  <a:pt x="1618063" y="1647750"/>
                  <a:pt x="1560227" y="1650715"/>
                  <a:pt x="1501699" y="1650715"/>
                </a:cubicBezTo>
                <a:cubicBezTo>
                  <a:pt x="857887" y="1650715"/>
                  <a:pt x="297881" y="1291900"/>
                  <a:pt x="10749" y="763339"/>
                </a:cubicBezTo>
                <a:lnTo>
                  <a:pt x="0" y="741025"/>
                </a:lnTo>
                <a:lnTo>
                  <a:pt x="37275" y="731441"/>
                </a:lnTo>
                <a:cubicBezTo>
                  <a:pt x="141678" y="710077"/>
                  <a:pt x="249777" y="698857"/>
                  <a:pt x="360496" y="698857"/>
                </a:cubicBezTo>
                <a:close/>
                <a:moveTo>
                  <a:pt x="3195034" y="0"/>
                </a:moveTo>
                <a:lnTo>
                  <a:pt x="3188546" y="128481"/>
                </a:lnTo>
                <a:cubicBezTo>
                  <a:pt x="3119080" y="812495"/>
                  <a:pt x="2643051" y="1376317"/>
                  <a:pt x="2005920" y="1574485"/>
                </a:cubicBezTo>
                <a:lnTo>
                  <a:pt x="1980858" y="1580929"/>
                </a:lnTo>
                <a:lnTo>
                  <a:pt x="1979385" y="1575199"/>
                </a:lnTo>
                <a:cubicBezTo>
                  <a:pt x="1961881" y="1489661"/>
                  <a:pt x="1952689" y="1401095"/>
                  <a:pt x="1952689" y="1310382"/>
                </a:cubicBezTo>
                <a:cubicBezTo>
                  <a:pt x="1952689" y="630036"/>
                  <a:pt x="2469748" y="70456"/>
                  <a:pt x="3132340" y="3166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76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 +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3E5D5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5A56-84AD-C34E-B4B3-C50C1ED9DF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134831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3A466C6-431E-2D4E-AA86-24EEFBBD8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479353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WHITE - Title + Content x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E37C694-9C9B-DE41-8E1A-3E327DD43F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BB63C1-0E12-E140-A98A-1ECD57327ECD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192112" y="1260000"/>
            <a:ext cx="530456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167C48-E178-F044-B483-3E2DD230F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938351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 + Content x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123273-8597-AE41-A62A-1982F2DF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8AFF57-CB15-6F4D-930E-F8DD994167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00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275969-9C1F-9C4D-B6F8-3F9C1F9172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6400" y="3892672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FEAD93-F101-3B41-8EB9-6E21B66FC46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6400" y="1260000"/>
            <a:ext cx="5303992" cy="2457032"/>
          </a:xfrm>
        </p:spPr>
        <p:txBody>
          <a:bodyPr/>
          <a:lstStyle>
            <a:lvl1pPr marL="360000" indent="-360000">
              <a:buFont typeface="System Font Regular"/>
              <a:buChar char="•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46679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8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89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1890E1-2211-1C46-B04B-DEDDC6A3B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4744"/>
            <a:ext cx="12191998" cy="573325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1EEB0-05CF-F04B-89F1-FF03EB079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58351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WHITE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94D88D-44D6-EC4B-B9F1-C598DF4E4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50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HITE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3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00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- Title + Content a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1268613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- Title + Conten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277E1-1F12-284C-BB10-0E589DC6AFB8}"/>
              </a:ext>
            </a:extLst>
          </p:cNvPr>
          <p:cNvSpPr/>
          <p:nvPr userDrawn="1"/>
        </p:nvSpPr>
        <p:spPr bwMode="auto">
          <a:xfrm>
            <a:off x="0" y="1124744"/>
            <a:ext cx="12192000" cy="5733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BC195C3-EDA3-934D-964F-4B42E6B36B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D2BA38-4A6B-254C-8EAD-0A0D577D3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172271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+ Content x 2 box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012707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+ Content x 2 box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3359BF-7635-FB4B-AEDC-AEB7F1E73D64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5E58"/>
                </a:solidFill>
              </a:defRPr>
            </a:lvl1pPr>
            <a:lvl2pPr>
              <a:defRPr>
                <a:solidFill>
                  <a:srgbClr val="345E58"/>
                </a:solidFill>
              </a:defRPr>
            </a:lvl2pPr>
            <a:lvl3pPr>
              <a:defRPr>
                <a:solidFill>
                  <a:srgbClr val="345E58"/>
                </a:solidFill>
              </a:defRPr>
            </a:lvl3pPr>
            <a:lvl4pPr>
              <a:defRPr>
                <a:solidFill>
                  <a:srgbClr val="345E58"/>
                </a:solidFill>
              </a:defRPr>
            </a:lvl4pPr>
            <a:lvl5pPr>
              <a:defRPr>
                <a:solidFill>
                  <a:srgbClr val="345E58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A0783-1B0C-9C48-8486-9AFDC0843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CCA84F2-6CF0-E145-ABD8-FDA9E75C77F9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78312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697067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70DF54-CDD5-B647-AD40-2B4AA77AC9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CA421-28AB-3740-89DD-AD2C67DC9C45}"/>
              </a:ext>
            </a:extLst>
          </p:cNvPr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28615-67A2-DF48-BEE2-5B65E4FA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5376000" cy="11247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956DE25-F6B8-394B-B444-C97A29ADC1C2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720000" y="1260000"/>
            <a:ext cx="4727928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E4D63C-286E-2944-B430-2D42CBE51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2144" y="302097"/>
            <a:ext cx="576065" cy="6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83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orient="horz" pos="4110">
          <p15:clr>
            <a:srgbClr val="FBAE40"/>
          </p15:clr>
        </p15:guide>
        <p15:guide id="9" orient="horz" pos="2205">
          <p15:clr>
            <a:srgbClr val="FBAE40"/>
          </p15:clr>
        </p15:guide>
        <p15:guide id="10" orient="horz" pos="211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- Section break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B35A9-E533-0F4D-BDFD-BFBCCB2A7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1831" y="332657"/>
            <a:ext cx="459969" cy="4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920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- Section break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FC1E5F-9B17-A441-8C97-09664E66F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7548" y="2060848"/>
            <a:ext cx="8136904" cy="2707712"/>
          </a:xfrm>
        </p:spPr>
        <p:txBody>
          <a:bodyPr/>
          <a:lstStyle>
            <a:lvl1pPr algn="ctr"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971774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- Section break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942702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- Section break 4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3320819" y="620688"/>
            <a:ext cx="5550363" cy="555036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99690" y="2042013"/>
            <a:ext cx="5592621" cy="2707712"/>
          </a:xfrm>
        </p:spPr>
        <p:txBody>
          <a:bodyPr/>
          <a:lstStyle>
            <a:lvl1pPr marL="0" indent="0" algn="ctr">
              <a:tabLst>
                <a:tab pos="1012825" algn="l"/>
              </a:tabLst>
              <a:defRPr sz="4800" b="1">
                <a:solidFill>
                  <a:schemeClr val="accent3"/>
                </a:solidFill>
              </a:defRPr>
            </a:lvl1pPr>
          </a:lstStyle>
          <a:p>
            <a:r>
              <a:rPr lang="en-NZ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42443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End Slid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18C33-91CE-3C48-BD6C-E5FD9E659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53" b="29075"/>
          <a:stretch/>
        </p:blipFill>
        <p:spPr>
          <a:xfrm>
            <a:off x="7121354" y="0"/>
            <a:ext cx="44958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6BE2F-63F6-D143-AE6A-4284D301509A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EB2DD18-A1A7-D149-87EF-C7F9377283C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E42AB-373E-9686-F751-EA4828238251}"/>
              </a:ext>
            </a:extLst>
          </p:cNvPr>
          <p:cNvSpPr/>
          <p:nvPr userDrawn="1"/>
        </p:nvSpPr>
        <p:spPr>
          <a:xfrm>
            <a:off x="816000" y="5595239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ADA6C-8CEF-2D9F-1512-EA3315963F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5624265"/>
            <a:ext cx="1584960" cy="27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CC229-8CD5-74F7-8593-8D7F145856D9}"/>
              </a:ext>
            </a:extLst>
          </p:cNvPr>
          <p:cNvSpPr txBox="1"/>
          <p:nvPr userDrawn="1"/>
        </p:nvSpPr>
        <p:spPr>
          <a:xfrm>
            <a:off x="816000" y="6313635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748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1890E1-2211-1C46-B04B-DEDDC6A3B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24744"/>
            <a:ext cx="12191998" cy="573325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to insert picture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91EEB0-05CF-F04B-89F1-FF03EB079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6986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31606727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End slide + logo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C8743-E878-F047-8D65-48FFA9473EE0}"/>
              </a:ext>
            </a:extLst>
          </p:cNvPr>
          <p:cNvSpPr/>
          <p:nvPr userDrawn="1"/>
        </p:nvSpPr>
        <p:spPr bwMode="auto">
          <a:xfrm>
            <a:off x="0" y="0"/>
            <a:ext cx="12192000" cy="5733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E79025-1932-3A43-B290-727011468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57" b="30444"/>
          <a:stretch/>
        </p:blipFill>
        <p:spPr>
          <a:xfrm>
            <a:off x="7293474" y="0"/>
            <a:ext cx="4016248" cy="5733256"/>
          </a:xfrm>
          <a:prstGeom prst="rect">
            <a:avLst/>
          </a:prstGeom>
        </p:spPr>
      </p:pic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30BFC24E-B1D5-464A-9BD1-9D90E146CF8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70617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37CE5-28AF-5146-AB3F-F6D911F17DBE}"/>
              </a:ext>
            </a:extLst>
          </p:cNvPr>
          <p:cNvSpPr/>
          <p:nvPr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9721-3D5E-9143-999E-2FA01D2C172D}"/>
              </a:ext>
            </a:extLst>
          </p:cNvPr>
          <p:cNvSpPr/>
          <p:nvPr userDrawn="1"/>
        </p:nvSpPr>
        <p:spPr>
          <a:xfrm>
            <a:off x="820800" y="63993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800" b="0" i="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New Zealand Institute for Plant and Food Research Limited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D33071-67F0-5444-B90C-D40754A48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404664"/>
            <a:ext cx="3168352" cy="1341346"/>
          </a:xfrm>
          <a:prstGeom prst="rect">
            <a:avLst/>
          </a:prstGeom>
        </p:spPr>
      </p:pic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C108F751-0FA3-FF4D-9D6E-13B84D7ECBE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92186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524AECA7-0EBE-8B42-B40F-49F4F1EA60D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87524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7" name="Content Placeholder 10">
            <a:extLst>
              <a:ext uri="{FF2B5EF4-FFF2-40B4-BE49-F238E27FC236}">
                <a16:creationId xmlns:a16="http://schemas.microsoft.com/office/drawing/2014/main" id="{488B4926-1D71-8A48-9B4F-B10275E725B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96848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4F2DD07C-538E-C14D-8F9E-7C7540EEEBA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301511" y="585753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E2412E-79B9-6B4C-B3B0-F476687FD8D6}"/>
              </a:ext>
            </a:extLst>
          </p:cNvPr>
          <p:cNvSpPr/>
          <p:nvPr userDrawn="1"/>
        </p:nvSpPr>
        <p:spPr>
          <a:xfrm>
            <a:off x="816000" y="5998503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45E58"/>
                </a:solidFill>
              </a:rPr>
              <a:t>plantandfood.co.nz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7DBEAC-A853-684B-9605-0635DC5C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13" y="6027529"/>
            <a:ext cx="1584960" cy="27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AD1CFF-0DA1-BD43-AA56-61F2AC0B6FE5}"/>
              </a:ext>
            </a:extLst>
          </p:cNvPr>
          <p:cNvSpPr txBox="1"/>
          <p:nvPr userDrawn="1"/>
        </p:nvSpPr>
        <p:spPr>
          <a:xfrm>
            <a:off x="816000" y="3347459"/>
            <a:ext cx="52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ACD2B860-7021-CD4D-87AE-94D9131081F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16000" y="4220490"/>
            <a:ext cx="6066723" cy="699587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600" b="1">
                <a:solidFill>
                  <a:srgbClr val="345E58"/>
                </a:solidFill>
              </a:defRPr>
            </a:lvl1pPr>
          </a:lstStyle>
          <a:p>
            <a:pPr lvl="0"/>
            <a:r>
              <a:rPr lang="en-NZ" noProof="0"/>
              <a:t>Click to add e-mail address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2EE4D-5FA1-8229-A16E-8A22F6410764}"/>
              </a:ext>
            </a:extLst>
          </p:cNvPr>
          <p:cNvSpPr txBox="1"/>
          <p:nvPr userDrawn="1"/>
        </p:nvSpPr>
        <p:spPr>
          <a:xfrm>
            <a:off x="817200" y="5146777"/>
            <a:ext cx="613499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217500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End Slide + logo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AE451C-64CC-A948-BF8B-D75185313885}"/>
              </a:ext>
            </a:extLst>
          </p:cNvPr>
          <p:cNvSpPr/>
          <p:nvPr userDrawn="1"/>
        </p:nvSpPr>
        <p:spPr bwMode="auto">
          <a:xfrm>
            <a:off x="6096000" y="1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12E10-7AF2-FD47-A7E3-740961465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97" y="1314986"/>
            <a:ext cx="4016248" cy="3216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4457" y="966273"/>
            <a:ext cx="4487000" cy="697427"/>
          </a:xfr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F2FD8-29F2-5048-9214-BEB511A35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86" y="4915104"/>
            <a:ext cx="3168352" cy="134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7AE59-B192-587D-2717-05CEFBEB41CB}"/>
              </a:ext>
            </a:extLst>
          </p:cNvPr>
          <p:cNvSpPr txBox="1"/>
          <p:nvPr userDrawn="1"/>
        </p:nvSpPr>
        <p:spPr>
          <a:xfrm>
            <a:off x="816000" y="6205145"/>
            <a:ext cx="47323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650" dirty="0">
                <a:solidFill>
                  <a:srgbClr val="3E5D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DISCLAIMER: While every effort has been made to ensure the information in this presentation is accurate, The New Zealand Institute for Plant and Food Research Limited (Plant &amp; Food Research) cannot guarantee its accuracy and does not give any assurance as to the suitability of any such information for any particular use. Plant &amp; Food Research will not be liable in any way for any loss, damages or costs which may be incurred by any person in relation to this information.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A5D06ECC-7E86-91AE-485B-AAADC9DC896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84457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D5D0820-3F22-4FDE-2A81-E1C2EBF85D3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4457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6B0AA549-7566-3A9F-0129-58B11CED6A0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4457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731099CB-D130-0890-E192-8141BD8F9BB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2414508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F27381B0-651D-5030-0B37-8AA5DDB3DB1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4457" y="5134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091972-FE6C-9980-84BE-76D8336B3C69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944559" y="513476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AF03063-F3E2-B5EB-5DBE-B75E17689FB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2414508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BF665C6F-A53E-487C-9584-A4166071DC9D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944559" y="4075809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4F80E975-2EE9-4298-FCA4-A1F35039EA7C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414508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E8077A08-7546-820E-91B0-F19E05B25B3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44559" y="3017476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81DBDC1D-2DDC-F589-3B27-682F34A5236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14508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5FC2036F-256C-435E-944B-D3977A485779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44559" y="1959143"/>
            <a:ext cx="1224000" cy="857251"/>
          </a:xfr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picture icon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275354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7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Lucida Grande"/>
              <a:buChar char="»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60350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3986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69019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F8A8-88EB-E06D-C134-89E09FD48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309CE-0B21-7B68-E903-38287B82D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2718" y="1828800"/>
            <a:ext cx="4006849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80D6E-118D-A2F2-FF39-5E2329CEE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2767" y="1828800"/>
            <a:ext cx="4008967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6A404-4724-D2F9-F5EB-81CB536E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28CF8-A0B3-F2B0-8F4E-4E5AEC2B9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245DC-EC72-AE3B-F5E8-E09D6C21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1103C-CC1D-40B6-A210-C3F3A5261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71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7D74B-87A5-E94E-A4ED-A26325DD21CB}"/>
              </a:ext>
            </a:extLst>
          </p:cNvPr>
          <p:cNvPicPr>
            <a:picLocks noChangeAspect="1"/>
          </p:cNvPicPr>
          <p:nvPr userDrawn="1"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831" y="332657"/>
            <a:ext cx="459969" cy="47812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0"/>
            <a:ext cx="103445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NZ" noProof="0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00" y="1260000"/>
            <a:ext cx="10753200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 dirty="0"/>
          </a:p>
        </p:txBody>
      </p:sp>
    </p:spTree>
    <p:extLst>
      <p:ext uri="{BB962C8B-B14F-4D97-AF65-F5344CB8AC3E}">
        <p14:creationId xmlns:p14="http://schemas.microsoft.com/office/powerpoint/2010/main" val="4810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1" r:id="rId2"/>
    <p:sldLayoutId id="2147483931" r:id="rId3"/>
    <p:sldLayoutId id="2147483765" r:id="rId4"/>
    <p:sldLayoutId id="2147483766" r:id="rId5"/>
    <p:sldLayoutId id="2147483767" r:id="rId6"/>
    <p:sldLayoutId id="2147483774" r:id="rId7"/>
    <p:sldLayoutId id="2147483815" r:id="rId8"/>
    <p:sldLayoutId id="2147483773" r:id="rId9"/>
    <p:sldLayoutId id="2147483768" r:id="rId10"/>
    <p:sldLayoutId id="2147483818" r:id="rId11"/>
    <p:sldLayoutId id="2147483769" r:id="rId12"/>
    <p:sldLayoutId id="2147483816" r:id="rId13"/>
    <p:sldLayoutId id="2147483848" r:id="rId14"/>
    <p:sldLayoutId id="2147483813" r:id="rId15"/>
    <p:sldLayoutId id="2147483777" r:id="rId16"/>
    <p:sldLayoutId id="2147483778" r:id="rId17"/>
    <p:sldLayoutId id="2147483775" r:id="rId18"/>
    <p:sldLayoutId id="2147483776" r:id="rId19"/>
    <p:sldLayoutId id="2147483821" r:id="rId20"/>
    <p:sldLayoutId id="2147483823" r:id="rId21"/>
    <p:sldLayoutId id="2147483759" r:id="rId22"/>
    <p:sldLayoutId id="2147483849" r:id="rId23"/>
    <p:sldLayoutId id="2147483850" r:id="rId24"/>
    <p:sldLayoutId id="2147483927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63" r:id="rId37"/>
    <p:sldLayoutId id="2147483864" r:id="rId38"/>
    <p:sldLayoutId id="2147483865" r:id="rId39"/>
    <p:sldLayoutId id="2147483867" r:id="rId40"/>
    <p:sldLayoutId id="2147483868" r:id="rId41"/>
    <p:sldLayoutId id="2147483869" r:id="rId42"/>
    <p:sldLayoutId id="2147483873" r:id="rId43"/>
    <p:sldLayoutId id="2147483874" r:id="rId44"/>
    <p:sldLayoutId id="2147483875" r:id="rId45"/>
    <p:sldLayoutId id="2147483876" r:id="rId46"/>
    <p:sldLayoutId id="2147483877" r:id="rId47"/>
    <p:sldLayoutId id="2147483929" r:id="rId48"/>
    <p:sldLayoutId id="2147483879" r:id="rId49"/>
    <p:sldLayoutId id="2147483880" r:id="rId50"/>
    <p:sldLayoutId id="2147483881" r:id="rId51"/>
    <p:sldLayoutId id="2147483882" r:id="rId52"/>
    <p:sldLayoutId id="2147483883" r:id="rId53"/>
    <p:sldLayoutId id="2147483884" r:id="rId54"/>
    <p:sldLayoutId id="2147483885" r:id="rId55"/>
    <p:sldLayoutId id="2147483886" r:id="rId56"/>
    <p:sldLayoutId id="2147483887" r:id="rId57"/>
    <p:sldLayoutId id="2147483888" r:id="rId58"/>
    <p:sldLayoutId id="2147483889" r:id="rId59"/>
    <p:sldLayoutId id="2147483890" r:id="rId60"/>
    <p:sldLayoutId id="2147483891" r:id="rId61"/>
    <p:sldLayoutId id="2147483892" r:id="rId62"/>
    <p:sldLayoutId id="2147483894" r:id="rId63"/>
    <p:sldLayoutId id="2147483895" r:id="rId64"/>
    <p:sldLayoutId id="2147483896" r:id="rId65"/>
    <p:sldLayoutId id="2147483897" r:id="rId66"/>
    <p:sldLayoutId id="2147483898" r:id="rId67"/>
    <p:sldLayoutId id="2147483899" r:id="rId68"/>
    <p:sldLayoutId id="2147483900" r:id="rId69"/>
    <p:sldLayoutId id="2147483901" r:id="rId70"/>
    <p:sldLayoutId id="2147483930" r:id="rId71"/>
    <p:sldLayoutId id="2147483903" r:id="rId72"/>
    <p:sldLayoutId id="2147483904" r:id="rId73"/>
    <p:sldLayoutId id="2147483905" r:id="rId74"/>
    <p:sldLayoutId id="2147483906" r:id="rId75"/>
    <p:sldLayoutId id="2147483907" r:id="rId76"/>
    <p:sldLayoutId id="2147483908" r:id="rId77"/>
    <p:sldLayoutId id="2147483909" r:id="rId78"/>
    <p:sldLayoutId id="2147483910" r:id="rId79"/>
    <p:sldLayoutId id="2147483911" r:id="rId80"/>
    <p:sldLayoutId id="2147483912" r:id="rId81"/>
    <p:sldLayoutId id="2147483913" r:id="rId82"/>
    <p:sldLayoutId id="2147483914" r:id="rId83"/>
    <p:sldLayoutId id="2147483915" r:id="rId84"/>
    <p:sldLayoutId id="2147483916" r:id="rId85"/>
    <p:sldLayoutId id="2147483917" r:id="rId86"/>
    <p:sldLayoutId id="2147483918" r:id="rId87"/>
    <p:sldLayoutId id="2147483919" r:id="rId88"/>
    <p:sldLayoutId id="2147483920" r:id="rId89"/>
    <p:sldLayoutId id="2147483921" r:id="rId90"/>
    <p:sldLayoutId id="2147483922" r:id="rId91"/>
    <p:sldLayoutId id="2147483932" r:id="rId92"/>
    <p:sldLayoutId id="2147483933" r:id="rId93"/>
    <p:sldLayoutId id="2147483936" r:id="rId94"/>
    <p:sldLayoutId id="2147483937" r:id="rId9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E5D5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5F5F5F"/>
          </a:solidFill>
          <a:latin typeface="Arial" charset="0"/>
          <a:ea typeface="ＭＳ Ｐゴシック" pitchFamily="-112" charset="-128"/>
        </a:defRPr>
      </a:lvl9pPr>
    </p:titleStyle>
    <p:bodyStyle>
      <a:lvl1pPr marL="360000" indent="-360000" algn="l" rtl="0" eaLnBrk="1" fontAlgn="base" hangingPunct="1">
        <a:spcBef>
          <a:spcPts val="800"/>
        </a:spcBef>
        <a:spcAft>
          <a:spcPct val="0"/>
        </a:spcAft>
        <a:buFont typeface="System Font Regular"/>
        <a:buChar char="•"/>
        <a:tabLst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252000" algn="l" rtl="0" eaLnBrk="1" fontAlgn="base" hangingPunct="1">
        <a:spcBef>
          <a:spcPts val="400"/>
        </a:spcBef>
        <a:spcAft>
          <a:spcPts val="0"/>
        </a:spcAft>
        <a:buFont typeface="System Font Regular"/>
        <a:buChar char="–"/>
        <a:defRPr sz="1800">
          <a:solidFill>
            <a:schemeClr val="tx2"/>
          </a:solidFill>
          <a:latin typeface="+mn-lt"/>
          <a:ea typeface="+mn-ea"/>
        </a:defRPr>
      </a:lvl2pPr>
      <a:lvl3pPr marL="1260000" indent="-252000" algn="l" rtl="0" eaLnBrk="1" fontAlgn="base" hangingPunct="1">
        <a:spcBef>
          <a:spcPts val="400"/>
        </a:spcBef>
        <a:spcAft>
          <a:spcPct val="0"/>
        </a:spcAft>
        <a:buFont typeface="System Font Regular"/>
        <a:buChar char="•"/>
        <a:defRPr sz="1600">
          <a:solidFill>
            <a:schemeClr val="tx2"/>
          </a:solidFill>
          <a:latin typeface="+mn-lt"/>
          <a:ea typeface="+mn-ea"/>
        </a:defRPr>
      </a:lvl3pPr>
      <a:lvl4pPr marL="1692000" indent="-252000" algn="l" rtl="0" eaLnBrk="1" fontAlgn="base" hangingPunct="1">
        <a:spcBef>
          <a:spcPts val="400"/>
        </a:spcBef>
        <a:spcAft>
          <a:spcPct val="0"/>
        </a:spcAft>
        <a:buFont typeface="System Font Regular"/>
        <a:buChar char="–"/>
        <a:defRPr sz="1400">
          <a:solidFill>
            <a:schemeClr val="tx2"/>
          </a:solidFill>
          <a:latin typeface="+mn-lt"/>
          <a:ea typeface="+mn-ea"/>
        </a:defRPr>
      </a:lvl4pPr>
      <a:lvl5pPr marL="2160000" indent="-252000" algn="l" rtl="0" eaLnBrk="1" fontAlgn="base" hangingPunct="1">
        <a:spcBef>
          <a:spcPts val="2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2"/>
          </a:solidFill>
          <a:latin typeface="+mn-lt"/>
          <a:ea typeface="+mn-ea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hyperlink" Target="http://www.goodfruit.com/wp-content/uploads/August1Cover-2012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mailto:jim.walker@plantandfood.co.nz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slideLayout" Target="../slideLayouts/slideLayout93.xml"/><Relationship Id="rId68" Type="http://schemas.openxmlformats.org/officeDocument/2006/relationships/image" Target="../media/image26.png"/><Relationship Id="rId7" Type="http://schemas.openxmlformats.org/officeDocument/2006/relationships/tags" Target="../tags/tag7.xml"/><Relationship Id="rId71" Type="http://schemas.openxmlformats.org/officeDocument/2006/relationships/image" Target="../media/image29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image" Target="../media/image24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notesSlide" Target="../notesSlides/notesSlide3.xml"/><Relationship Id="rId69" Type="http://schemas.openxmlformats.org/officeDocument/2006/relationships/image" Target="../media/image27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image" Target="../media/image25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28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30.png"/><Relationship Id="rId4" Type="http://schemas.openxmlformats.org/officeDocument/2006/relationships/image" Target="../media/image53.emf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9D9D623-3402-F449-B465-99B8DA5951E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067" y="2392076"/>
            <a:ext cx="2599831" cy="2628000"/>
          </a:xfr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0330395E-D510-0BB3-0080-07E03F710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05" y="5070320"/>
            <a:ext cx="5149667" cy="648072"/>
          </a:xfrm>
        </p:spPr>
        <p:txBody>
          <a:bodyPr/>
          <a:lstStyle/>
          <a:p>
            <a:pPr algn="ctr"/>
            <a:r>
              <a:rPr lang="en-NZ" sz="1800" dirty="0"/>
              <a:t>Dr Jim Walker</a:t>
            </a:r>
          </a:p>
          <a:p>
            <a:pPr algn="ctr"/>
            <a:r>
              <a:rPr lang="en-NZ" b="0"/>
              <a:t>Principal </a:t>
            </a:r>
            <a:r>
              <a:rPr lang="en-NZ" b="0" dirty="0"/>
              <a:t>Scientist, Plant and Food Research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3E5BB7-6FD8-B7B6-A0F1-29D66DC7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28" y="1988840"/>
            <a:ext cx="5407118" cy="3042618"/>
          </a:xfrm>
        </p:spPr>
        <p:txBody>
          <a:bodyPr/>
          <a:lstStyle/>
          <a:p>
            <a:pPr algn="ctr"/>
            <a:r>
              <a:rPr lang="en-NZ" sz="4000" dirty="0"/>
              <a:t>From innovation to implementation</a:t>
            </a:r>
            <a:br>
              <a:rPr lang="en-NZ" sz="2000" dirty="0"/>
            </a:br>
            <a:r>
              <a:rPr lang="en-NZ" sz="2000" dirty="0"/>
              <a:t> </a:t>
            </a:r>
            <a:br>
              <a:rPr lang="en-NZ" dirty="0"/>
            </a:br>
            <a:r>
              <a:rPr lang="en-NZ" sz="3200" b="0" dirty="0"/>
              <a:t>the IFP-Apple Futures story</a:t>
            </a:r>
          </a:p>
        </p:txBody>
      </p:sp>
      <p:pic>
        <p:nvPicPr>
          <p:cNvPr id="10" name="Picture Placeholder 9" descr="A butterfly on a red apple&#10;&#10;Description automatically generated">
            <a:extLst>
              <a:ext uri="{FF2B5EF4-FFF2-40B4-BE49-F238E27FC236}">
                <a16:creationId xmlns:a16="http://schemas.microsoft.com/office/drawing/2014/main" id="{9753F4EE-BB5A-6A22-A6CB-2AD482E0924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b="668"/>
          <a:stretch>
            <a:fillRect/>
          </a:stretch>
        </p:blipFill>
        <p:spPr/>
      </p:pic>
      <p:pic>
        <p:nvPicPr>
          <p:cNvPr id="17" name="Picture Placeholder 16" descr="A person and person standing in a garden&#10;&#10;Description automatically generated">
            <a:extLst>
              <a:ext uri="{FF2B5EF4-FFF2-40B4-BE49-F238E27FC236}">
                <a16:creationId xmlns:a16="http://schemas.microsoft.com/office/drawing/2014/main" id="{15334667-DCCC-C3C1-D1A8-9FC564C93EE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r="12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388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5436" y="184558"/>
            <a:ext cx="7544364" cy="1018240"/>
          </a:xfrm>
        </p:spPr>
        <p:txBody>
          <a:bodyPr/>
          <a:lstStyle/>
          <a:p>
            <a:r>
              <a:rPr lang="en-US" sz="3200" b="1" kern="100" cap="none" dirty="0">
                <a:solidFill>
                  <a:schemeClr val="tx2"/>
                </a:solidFill>
              </a:rPr>
              <a:t>Apple Futures </a:t>
            </a:r>
            <a:r>
              <a:rPr lang="en-US" sz="3200" b="1" kern="100" cap="none" dirty="0" err="1">
                <a:solidFill>
                  <a:schemeClr val="tx2"/>
                </a:solidFill>
              </a:rPr>
              <a:t>p</a:t>
            </a:r>
            <a:r>
              <a:rPr lang="en-US" sz="3200" kern="100" dirty="0" err="1">
                <a:solidFill>
                  <a:schemeClr val="tx2"/>
                </a:solidFill>
              </a:rPr>
              <a:t>rogramme</a:t>
            </a:r>
            <a:br>
              <a:rPr lang="en-US" kern="100" dirty="0">
                <a:solidFill>
                  <a:schemeClr val="tx2"/>
                </a:solidFill>
              </a:rPr>
            </a:br>
            <a:r>
              <a:rPr lang="en-NZ" b="0" i="1" dirty="0">
                <a:solidFill>
                  <a:schemeClr val="tx2"/>
                </a:solidFill>
              </a:rPr>
              <a:t>the next EU market &amp; regulatory challenge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27124" y="1697762"/>
            <a:ext cx="5892458" cy="18759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kern="100" dirty="0">
                <a:solidFill>
                  <a:srgbClr val="0070C0"/>
                </a:solidFill>
                <a:latin typeface="+mj-lt"/>
              </a:rPr>
              <a:t>‘</a:t>
            </a:r>
            <a:r>
              <a:rPr lang="en-US" sz="2200" kern="100" dirty="0" err="1">
                <a:solidFill>
                  <a:srgbClr val="0070C0"/>
                </a:solidFill>
                <a:latin typeface="+mj-lt"/>
              </a:rPr>
              <a:t>Pipsafe</a:t>
            </a:r>
            <a:r>
              <a:rPr lang="en-US" sz="2200" kern="100" dirty="0">
                <a:solidFill>
                  <a:srgbClr val="0070C0"/>
                </a:solidFill>
                <a:latin typeface="+mj-lt"/>
              </a:rPr>
              <a:t>’ – a pilot </a:t>
            </a:r>
            <a:r>
              <a:rPr lang="en-US" sz="2200" kern="100" dirty="0" err="1">
                <a:solidFill>
                  <a:srgbClr val="0070C0"/>
                </a:solidFill>
                <a:latin typeface="+mj-lt"/>
              </a:rPr>
              <a:t>programme</a:t>
            </a:r>
            <a:r>
              <a:rPr lang="en-US" sz="2200" kern="1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kern="100" dirty="0">
                <a:latin typeface="+mj-lt"/>
              </a:rPr>
              <a:t>(SFF)</a:t>
            </a:r>
            <a:endParaRPr lang="en-NZ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NZ" dirty="0"/>
              <a:t>Trusted access to sectors’ residue tests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dirty="0"/>
              <a:t>Targeted the ‘persistent’ agrichemicals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Z" dirty="0"/>
              <a:t>Produced export quality fruit with low residues</a:t>
            </a:r>
            <a:endParaRPr lang="en-NZ" sz="3600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9" name="Picture 7" descr="Log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46391" y="256397"/>
            <a:ext cx="3600450" cy="56991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72FC7-4985-686F-FCC1-35C1D4CDDB7D}"/>
              </a:ext>
            </a:extLst>
          </p:cNvPr>
          <p:cNvSpPr txBox="1"/>
          <p:nvPr/>
        </p:nvSpPr>
        <p:spPr>
          <a:xfrm>
            <a:off x="894236" y="3421654"/>
            <a:ext cx="61692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kern="100" dirty="0">
                <a:solidFill>
                  <a:srgbClr val="0070C0"/>
                </a:solidFill>
                <a:latin typeface="+mn-lt"/>
              </a:rPr>
              <a:t>Apple Futures </a:t>
            </a:r>
            <a:r>
              <a:rPr lang="en-US" sz="2200" kern="100" dirty="0" err="1">
                <a:solidFill>
                  <a:srgbClr val="0070C0"/>
                </a:solidFill>
                <a:latin typeface="+mn-lt"/>
              </a:rPr>
              <a:t>programme</a:t>
            </a:r>
            <a:r>
              <a:rPr lang="en-US" sz="2200" kern="1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600" kern="100" dirty="0">
                <a:solidFill>
                  <a:schemeClr val="tx2"/>
                </a:solidFill>
                <a:latin typeface="+mn-lt"/>
              </a:rPr>
              <a:t>(T&amp;E MRI)</a:t>
            </a:r>
            <a:endParaRPr lang="en-NZ" sz="1600" kern="1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A771B6-527D-2D87-E30D-14271BF277DF}"/>
              </a:ext>
            </a:extLst>
          </p:cNvPr>
          <p:cNvGrpSpPr/>
          <p:nvPr/>
        </p:nvGrpSpPr>
        <p:grpSpPr>
          <a:xfrm>
            <a:off x="7310889" y="1737434"/>
            <a:ext cx="4187857" cy="1720143"/>
            <a:chOff x="7310889" y="1737434"/>
            <a:chExt cx="4187857" cy="17201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09216F-2C9D-E9B6-CE13-4C27E185C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0889" y="1816389"/>
              <a:ext cx="2510674" cy="1641188"/>
            </a:xfrm>
            <a:prstGeom prst="rect">
              <a:avLst/>
            </a:prstGeom>
          </p:spPr>
        </p:pic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46BF25AE-0510-A134-3039-366CE162675B}"/>
                </a:ext>
              </a:extLst>
            </p:cNvPr>
            <p:cNvSpPr/>
            <p:nvPr/>
          </p:nvSpPr>
          <p:spPr bwMode="auto">
            <a:xfrm>
              <a:off x="9905060" y="1737434"/>
              <a:ext cx="1593686" cy="881631"/>
            </a:xfrm>
            <a:prstGeom prst="cloudCallout">
              <a:avLst>
                <a:gd name="adj1" fmla="val -76798"/>
                <a:gd name="adj2" fmla="val 2684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We can do it!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FFE3D5-470E-76E2-6B15-257F67C98320}"/>
              </a:ext>
            </a:extLst>
          </p:cNvPr>
          <p:cNvSpPr txBox="1"/>
          <p:nvPr/>
        </p:nvSpPr>
        <p:spPr>
          <a:xfrm>
            <a:off x="3005356" y="1260827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rgbClr val="0070C0"/>
                </a:solidFill>
              </a:rPr>
              <a:t>IFP with ultra-low residues (2006-10)</a:t>
            </a:r>
            <a:endParaRPr lang="en-NZ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F4643-FDCC-0986-9AE5-A3297EB2E935}"/>
              </a:ext>
            </a:extLst>
          </p:cNvPr>
          <p:cNvSpPr txBox="1"/>
          <p:nvPr/>
        </p:nvSpPr>
        <p:spPr>
          <a:xfrm>
            <a:off x="899717" y="3901676"/>
            <a:ext cx="6407094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Goal: </a:t>
            </a:r>
            <a:r>
              <a:rPr lang="en-NZ" sz="2000" i="1" dirty="0">
                <a:solidFill>
                  <a:schemeClr val="tx2"/>
                </a:solidFill>
                <a:latin typeface="+mn-lt"/>
              </a:rPr>
              <a:t>Production of low residue apples while meeting the phytosanitary requirements of over 65 countries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621F2F-72F4-A163-F8AF-F24FE9F68312}"/>
              </a:ext>
            </a:extLst>
          </p:cNvPr>
          <p:cNvSpPr txBox="1"/>
          <p:nvPr/>
        </p:nvSpPr>
        <p:spPr>
          <a:xfrm>
            <a:off x="875193" y="4635430"/>
            <a:ext cx="6094602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None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Features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Product selection based on decay curves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100s of residue tests, new with-holding periods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Target for all residues: </a:t>
            </a:r>
          </a:p>
          <a:p>
            <a:pPr lvl="1">
              <a:spcBef>
                <a:spcPts val="400"/>
              </a:spcBef>
              <a:buFont typeface="Arial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NZ" sz="2000" b="1" dirty="0">
                <a:solidFill>
                  <a:schemeClr val="tx2"/>
                </a:solidFill>
                <a:latin typeface="+mn-lt"/>
              </a:rPr>
              <a:t>zero</a:t>
            </a:r>
            <a:r>
              <a:rPr lang="en-NZ" sz="2000" dirty="0">
                <a:solidFill>
                  <a:schemeClr val="tx2"/>
                </a:solidFill>
                <a:latin typeface="+mn-lt"/>
              </a:rPr>
              <a:t>, or up to 10% of EU allowable residue</a:t>
            </a:r>
          </a:p>
          <a:p>
            <a:pPr lvl="1">
              <a:spcBef>
                <a:spcPts val="400"/>
              </a:spcBef>
              <a:buFont typeface="Arial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NZ" sz="2000" b="1" dirty="0">
                <a:solidFill>
                  <a:schemeClr val="tx2"/>
                </a:solidFill>
                <a:latin typeface="+mn-lt"/>
              </a:rPr>
              <a:t>≤ 3 residues </a:t>
            </a:r>
            <a:r>
              <a:rPr lang="en-NZ" sz="2000" dirty="0">
                <a:solidFill>
                  <a:schemeClr val="tx2"/>
                </a:solidFill>
                <a:latin typeface="+mn-lt"/>
              </a:rPr>
              <a:t>per crop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1A1F40-88A3-8366-F7DD-2E472A577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015" y="4031744"/>
            <a:ext cx="4572396" cy="27373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E896DC-84AC-34A7-6B0F-42738E628308}"/>
              </a:ext>
            </a:extLst>
          </p:cNvPr>
          <p:cNvSpPr txBox="1"/>
          <p:nvPr/>
        </p:nvSpPr>
        <p:spPr>
          <a:xfrm rot="20378172">
            <a:off x="8154103" y="4729749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>
                <a:solidFill>
                  <a:schemeClr val="tx2"/>
                </a:solidFill>
              </a:rPr>
              <a:t>Over-subscribed</a:t>
            </a:r>
          </a:p>
          <a:p>
            <a:pPr algn="ctr"/>
            <a:r>
              <a:rPr lang="en-NZ" sz="1200" dirty="0">
                <a:solidFill>
                  <a:schemeClr val="tx2"/>
                </a:solidFill>
              </a:rPr>
              <a:t>390 in HB alone</a:t>
            </a:r>
          </a:p>
        </p:txBody>
      </p:sp>
    </p:spTree>
    <p:extLst>
      <p:ext uri="{BB962C8B-B14F-4D97-AF65-F5344CB8AC3E}">
        <p14:creationId xmlns:p14="http://schemas.microsoft.com/office/powerpoint/2010/main" val="30524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21" grpId="0" animBg="1"/>
      <p:bldP spid="23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3552" y="1052736"/>
            <a:ext cx="7924800" cy="4648200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4939" y="319169"/>
            <a:ext cx="7422976" cy="729343"/>
          </a:xfrm>
        </p:spPr>
        <p:txBody>
          <a:bodyPr/>
          <a:lstStyle/>
          <a:p>
            <a:r>
              <a:rPr lang="en-US" sz="3200" kern="100" dirty="0">
                <a:solidFill>
                  <a:schemeClr val="tx2"/>
                </a:solidFill>
                <a:latin typeface="+mn-lt"/>
              </a:rPr>
              <a:t>Apple Futures by the</a:t>
            </a:r>
            <a:r>
              <a:rPr lang="en-US" sz="3200" kern="100" cap="none" dirty="0">
                <a:solidFill>
                  <a:schemeClr val="tx2"/>
                </a:solidFill>
                <a:latin typeface="+mn-lt"/>
              </a:rPr>
              <a:t> final year</a:t>
            </a:r>
            <a:r>
              <a:rPr lang="en-US" sz="3200" b="0" kern="100" cap="none" dirty="0">
                <a:solidFill>
                  <a:schemeClr val="tx2"/>
                </a:solidFill>
                <a:latin typeface="+mn-lt"/>
              </a:rPr>
              <a:t> </a:t>
            </a:r>
            <a:br>
              <a:rPr lang="en-NZ" sz="3200" b="0" i="1" kern="100" cap="none" dirty="0">
                <a:solidFill>
                  <a:schemeClr val="tx2"/>
                </a:solidFill>
                <a:latin typeface="+mn-lt"/>
                <a:ea typeface="+mn-ea"/>
              </a:rPr>
            </a:br>
            <a:r>
              <a:rPr lang="en-NZ" b="0" i="1" dirty="0">
                <a:latin typeface="+mn-lt"/>
                <a:ea typeface="+mn-ea"/>
              </a:rPr>
              <a:t>the end of the global financial crisis</a:t>
            </a:r>
            <a:endParaRPr lang="en-US" b="0" i="1" kern="100" cap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7664" y="4787033"/>
            <a:ext cx="507336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sz="2000" dirty="0">
                <a:solidFill>
                  <a:srgbClr val="0070C0"/>
                </a:solidFill>
                <a:latin typeface="+mn-lt"/>
                <a:ea typeface="+mn-ea"/>
              </a:rPr>
              <a:t>Economic benefit </a:t>
            </a:r>
            <a:r>
              <a:rPr lang="en-NZ" sz="1600" dirty="0">
                <a:latin typeface="+mn-lt"/>
                <a:ea typeface="+mn-ea"/>
              </a:rPr>
              <a:t>(NZIER assessment)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Premium market position in Europe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Adds $113M (10%) to exports over 3 </a:t>
            </a:r>
            <a:r>
              <a:rPr lang="en-NZ" sz="2000" dirty="0" err="1">
                <a:latin typeface="+mn-lt"/>
                <a:ea typeface="+mn-ea"/>
              </a:rPr>
              <a:t>yrs</a:t>
            </a:r>
            <a:endParaRPr lang="en-NZ" sz="2000" dirty="0">
              <a:latin typeface="+mn-lt"/>
              <a:ea typeface="+mn-ea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30:1 ROI on Apple Futures cost </a:t>
            </a:r>
          </a:p>
        </p:txBody>
      </p:sp>
      <p:pic>
        <p:nvPicPr>
          <p:cNvPr id="6" name="Content Placeholder 16" descr="P:\Apple Futures Project\Fraser Gardyne Logos\RGB\100% Pure Apples From NZ_RGB vertical positiv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497346" y="202711"/>
            <a:ext cx="1933460" cy="142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1352" y="1321537"/>
            <a:ext cx="53218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NZ" sz="2200" dirty="0">
                <a:solidFill>
                  <a:srgbClr val="0070C0"/>
                </a:solidFill>
                <a:latin typeface="+mn-lt"/>
                <a:ea typeface="+mn-ea"/>
              </a:rPr>
              <a:t>Apple Futures: 63% of apple area </a:t>
            </a:r>
            <a:r>
              <a:rPr lang="en-NZ" sz="1400" dirty="0">
                <a:solidFill>
                  <a:srgbClr val="0070C0"/>
                </a:solidFill>
                <a:latin typeface="+mn-lt"/>
                <a:ea typeface="+mn-ea"/>
              </a:rPr>
              <a:t>(8,900 ha)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All residues at or below 10% EU MRL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No insecticide residues on 65% of crops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Fungicide residue commonly detected …</a:t>
            </a:r>
            <a:r>
              <a:rPr lang="en-NZ" sz="2000" b="1" dirty="0">
                <a:latin typeface="+mn-lt"/>
                <a:ea typeface="+mn-ea"/>
              </a:rPr>
              <a:t>but low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Mostly no more than 0 to 2 fungicide residues per crop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000" dirty="0">
                <a:latin typeface="+mn-lt"/>
                <a:ea typeface="+mn-ea"/>
              </a:rPr>
              <a:t>Underpinned by National Random Residue Programme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382593-7FD9-C7DC-898A-11A601DAC93A}"/>
              </a:ext>
            </a:extLst>
          </p:cNvPr>
          <p:cNvGrpSpPr/>
          <p:nvPr/>
        </p:nvGrpSpPr>
        <p:grpSpPr>
          <a:xfrm>
            <a:off x="5971032" y="1810512"/>
            <a:ext cx="6387571" cy="4972450"/>
            <a:chOff x="5971032" y="1810512"/>
            <a:chExt cx="6387571" cy="49724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80F51E-5C10-B9EF-785E-E54863DCEEC6}"/>
                </a:ext>
              </a:extLst>
            </p:cNvPr>
            <p:cNvGrpSpPr/>
            <p:nvPr/>
          </p:nvGrpSpPr>
          <p:grpSpPr>
            <a:xfrm>
              <a:off x="5971032" y="2793013"/>
              <a:ext cx="6387571" cy="3719057"/>
              <a:chOff x="1563624" y="1495731"/>
              <a:chExt cx="6661891" cy="411108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75C350-358C-C652-BF9C-451FDA908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3624" y="1714021"/>
                <a:ext cx="6661891" cy="3892793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9AFAEA5-93CB-1EE3-ABAF-BC719A90C428}"/>
                  </a:ext>
                </a:extLst>
              </p:cNvPr>
              <p:cNvGrpSpPr/>
              <p:nvPr/>
            </p:nvGrpSpPr>
            <p:grpSpPr>
              <a:xfrm>
                <a:off x="5738432" y="1495731"/>
                <a:ext cx="2171852" cy="1903691"/>
                <a:chOff x="5738432" y="1495731"/>
                <a:chExt cx="2171852" cy="190369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66A052E6-C8BC-78A3-1255-6CB3DC18C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38432" y="1495731"/>
                  <a:ext cx="2142300" cy="1362125"/>
                </a:xfrm>
                <a:prstGeom prst="rect">
                  <a:avLst/>
                </a:prstGeom>
              </p:spPr>
            </p:pic>
            <p:sp>
              <p:nvSpPr>
                <p:cNvPr id="13" name="Right Arrow 8">
                  <a:extLst>
                    <a:ext uri="{FF2B5EF4-FFF2-40B4-BE49-F238E27FC236}">
                      <a16:creationId xmlns:a16="http://schemas.microsoft.com/office/drawing/2014/main" id="{FDA1D63C-CEC7-A4B0-5CD6-6FF0BAB68F0F}"/>
                    </a:ext>
                  </a:extLst>
                </p:cNvPr>
                <p:cNvSpPr/>
                <p:nvPr/>
              </p:nvSpPr>
              <p:spPr bwMode="auto">
                <a:xfrm>
                  <a:off x="5781142" y="2892744"/>
                  <a:ext cx="2129142" cy="506678"/>
                </a:xfrm>
                <a:prstGeom prst="rightArrow">
                  <a:avLst/>
                </a:prstGeom>
                <a:solidFill>
                  <a:schemeClr val="accent1">
                    <a:alpha val="36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NZ" sz="2400" b="0" i="0" u="none" strike="noStrike" cap="none" normalizeH="0" baseline="0">
                    <a:ln>
                      <a:noFill/>
                    </a:ln>
                    <a:effectLst/>
                    <a:latin typeface="Arial" charset="0"/>
                    <a:ea typeface="ＭＳ Ｐゴシック" pitchFamily="-112" charset="-128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FEDFB5-8FB8-DB93-3D10-8EE770DF24D8}"/>
                    </a:ext>
                  </a:extLst>
                </p:cNvPr>
                <p:cNvSpPr txBox="1"/>
                <p:nvPr/>
              </p:nvSpPr>
              <p:spPr>
                <a:xfrm>
                  <a:off x="5841996" y="2972312"/>
                  <a:ext cx="1769147" cy="340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Z" sz="1400" dirty="0">
                      <a:solidFill>
                        <a:srgbClr val="0070C0"/>
                      </a:solidFill>
                    </a:rPr>
                    <a:t>   Mating disruption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8DC04A-8FD5-EA4A-42BF-68DF8B47DEB6}"/>
                </a:ext>
              </a:extLst>
            </p:cNvPr>
            <p:cNvSpPr txBox="1"/>
            <p:nvPr/>
          </p:nvSpPr>
          <p:spPr>
            <a:xfrm>
              <a:off x="7178040" y="1810512"/>
              <a:ext cx="40850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2800" dirty="0">
                  <a:solidFill>
                    <a:schemeClr val="tx2"/>
                  </a:solidFill>
                </a:rPr>
                <a:t>IFP and Apple Futures</a:t>
              </a:r>
            </a:p>
            <a:p>
              <a:pPr algn="ctr"/>
              <a:r>
                <a:rPr lang="en-NZ" sz="2000" i="1" dirty="0">
                  <a:solidFill>
                    <a:schemeClr val="tx2"/>
                  </a:solidFill>
                </a:rPr>
                <a:t>A transformation in crop protection</a:t>
              </a:r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DA090B45-07AE-DED4-29F9-6F9F29CC5303}"/>
                </a:ext>
              </a:extLst>
            </p:cNvPr>
            <p:cNvSpPr/>
            <p:nvPr/>
          </p:nvSpPr>
          <p:spPr bwMode="auto">
            <a:xfrm>
              <a:off x="6986016" y="6327648"/>
              <a:ext cx="1499616" cy="455314"/>
            </a:xfrm>
            <a:prstGeom prst="homePlate">
              <a:avLst/>
            </a:prstGeom>
            <a:solidFill>
              <a:schemeClr val="accent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NZ" sz="1400" dirty="0"/>
                <a:t>Integrated Fruit Production</a:t>
              </a:r>
              <a:endParaRPr kumimoji="0" lang="en-N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36E65DCF-D633-65FE-5559-6F7DE12225F4}"/>
                </a:ext>
              </a:extLst>
            </p:cNvPr>
            <p:cNvSpPr/>
            <p:nvPr/>
          </p:nvSpPr>
          <p:spPr bwMode="auto">
            <a:xfrm>
              <a:off x="9232392" y="6324600"/>
              <a:ext cx="1426464" cy="458362"/>
            </a:xfrm>
            <a:prstGeom prst="homePlate">
              <a:avLst/>
            </a:prstGeom>
            <a:solidFill>
              <a:schemeClr val="accent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NZ" sz="1400" dirty="0" err="1"/>
                <a:t>PipSafe</a:t>
              </a:r>
              <a:r>
                <a:rPr lang="en-NZ" sz="1400" dirty="0"/>
                <a:t> / Apple Futures</a:t>
              </a:r>
              <a:endParaRPr kumimoji="0" lang="en-N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490471" y="64008"/>
            <a:ext cx="8321243" cy="1066800"/>
          </a:xfrm>
        </p:spPr>
        <p:txBody>
          <a:bodyPr/>
          <a:lstStyle/>
          <a:p>
            <a:r>
              <a:rPr lang="en-NZ" altLang="en-US" sz="3200" dirty="0">
                <a:solidFill>
                  <a:schemeClr val="tx2"/>
                </a:solidFill>
              </a:rPr>
              <a:t>Apple Futures international recognition</a:t>
            </a:r>
            <a:br>
              <a:rPr lang="en-NZ" altLang="en-US" sz="3000" dirty="0">
                <a:solidFill>
                  <a:schemeClr val="tx2"/>
                </a:solidFill>
              </a:rPr>
            </a:br>
            <a:r>
              <a:rPr lang="en-NZ" altLang="en-US" b="0" i="1" dirty="0">
                <a:solidFill>
                  <a:schemeClr val="tx2"/>
                </a:solidFill>
              </a:rPr>
              <a:t>New Zealand’s pesticide residue profile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01" y="1233551"/>
            <a:ext cx="6667499" cy="3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12"/>
          <p:cNvSpPr>
            <a:spLocks noChangeArrowheads="1"/>
          </p:cNvSpPr>
          <p:nvPr/>
        </p:nvSpPr>
        <p:spPr bwMode="auto">
          <a:xfrm>
            <a:off x="5258435" y="3187827"/>
            <a:ext cx="546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NZ" alt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NZ" altLang="en-US" sz="3600" dirty="0">
              <a:solidFill>
                <a:srgbClr val="00B050"/>
              </a:solidFill>
            </a:endParaRPr>
          </a:p>
        </p:txBody>
      </p:sp>
      <p:sp>
        <p:nvSpPr>
          <p:cNvPr id="64517" name="Rectangle 13"/>
          <p:cNvSpPr>
            <a:spLocks noChangeArrowheads="1"/>
          </p:cNvSpPr>
          <p:nvPr/>
        </p:nvSpPr>
        <p:spPr bwMode="auto">
          <a:xfrm>
            <a:off x="7199440" y="3225102"/>
            <a:ext cx="546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NZ" alt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NZ" altLang="en-US" sz="3600" dirty="0">
              <a:solidFill>
                <a:srgbClr val="00B050"/>
              </a:solidFill>
            </a:endParaRPr>
          </a:p>
        </p:txBody>
      </p:sp>
      <p:grpSp>
        <p:nvGrpSpPr>
          <p:cNvPr id="64518" name="Group 16"/>
          <p:cNvGrpSpPr>
            <a:grpSpLocks/>
          </p:cNvGrpSpPr>
          <p:nvPr/>
        </p:nvGrpSpPr>
        <p:grpSpPr bwMode="auto">
          <a:xfrm>
            <a:off x="9348914" y="1188721"/>
            <a:ext cx="2346261" cy="3707924"/>
            <a:chOff x="7295059" y="44624"/>
            <a:chExt cx="1885453" cy="3096344"/>
          </a:xfrm>
        </p:grpSpPr>
        <p:pic>
          <p:nvPicPr>
            <p:cNvPr id="64524" name="Picture 5" descr="http://www.goodfruit.com/wp-content/uploads/August1Cover-20121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44624"/>
              <a:ext cx="1836043" cy="2545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5" name="TextBox 15"/>
            <p:cNvSpPr txBox="1">
              <a:spLocks noChangeArrowheads="1"/>
            </p:cNvSpPr>
            <p:nvPr/>
          </p:nvSpPr>
          <p:spPr bwMode="auto">
            <a:xfrm>
              <a:off x="7295059" y="2556193"/>
              <a:ext cx="188545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NZ" altLang="en-US" sz="1600" dirty="0"/>
                <a:t>Good Fruit Grower</a:t>
              </a:r>
            </a:p>
            <a:p>
              <a:pPr algn="ctr" eaLnBrk="1" hangingPunct="1"/>
              <a:r>
                <a:rPr lang="en-NZ" altLang="en-US" sz="1600" dirty="0"/>
                <a:t>August 2012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992313" y="4904618"/>
            <a:ext cx="9527737" cy="1745315"/>
            <a:chOff x="467544" y="4904576"/>
            <a:chExt cx="9527953" cy="1746139"/>
          </a:xfrm>
        </p:grpSpPr>
        <p:grpSp>
          <p:nvGrpSpPr>
            <p:cNvPr id="64520" name="Group 17"/>
            <p:cNvGrpSpPr>
              <a:grpSpLocks/>
            </p:cNvGrpSpPr>
            <p:nvPr/>
          </p:nvGrpSpPr>
          <p:grpSpPr bwMode="auto">
            <a:xfrm>
              <a:off x="467544" y="4904576"/>
              <a:ext cx="9527953" cy="1746139"/>
              <a:chOff x="467544" y="4904576"/>
              <a:chExt cx="9527953" cy="1746139"/>
            </a:xfrm>
          </p:grpSpPr>
          <p:grpSp>
            <p:nvGrpSpPr>
              <p:cNvPr id="5" name="Group 11"/>
              <p:cNvGrpSpPr/>
              <p:nvPr/>
            </p:nvGrpSpPr>
            <p:grpSpPr>
              <a:xfrm>
                <a:off x="467544" y="4904576"/>
                <a:ext cx="7033592" cy="1620768"/>
                <a:chOff x="395536" y="4688552"/>
                <a:chExt cx="7033592" cy="1620768"/>
              </a:xfrm>
              <a:solidFill>
                <a:schemeClr val="bg1"/>
              </a:solidFill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395536" y="5085184"/>
                  <a:ext cx="7033592" cy="1224136"/>
                  <a:chOff x="1043608" y="5633864"/>
                  <a:chExt cx="7033592" cy="1224136"/>
                </a:xfrm>
                <a:grpFill/>
              </p:grpSpPr>
              <p:pic>
                <p:nvPicPr>
                  <p:cNvPr id="29286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066800" y="5703896"/>
                    <a:ext cx="7010400" cy="10191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" name="Rectangle 5"/>
                  <p:cNvSpPr/>
                  <p:nvPr/>
                </p:nvSpPr>
                <p:spPr bwMode="auto">
                  <a:xfrm>
                    <a:off x="1115616" y="5633864"/>
                    <a:ext cx="1584176" cy="334466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NZ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4116760" y="6237312"/>
                    <a:ext cx="3888432" cy="620688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NZ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1043608" y="6480720"/>
                    <a:ext cx="3168352" cy="332656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NZ"/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>
                <a:xfrm>
                  <a:off x="395536" y="4688552"/>
                  <a:ext cx="6462092" cy="461883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NZ" sz="2400" kern="0" dirty="0">
                      <a:solidFill>
                        <a:srgbClr val="0070C0"/>
                      </a:solidFill>
                      <a:latin typeface="Arial"/>
                      <a:cs typeface="+mj-cs"/>
                    </a:rPr>
                    <a:t>Turning a threat into a market opportunity </a:t>
                  </a:r>
                  <a:endParaRPr lang="en-NZ" sz="2400" dirty="0">
                    <a:solidFill>
                      <a:srgbClr val="0070C0"/>
                    </a:solidFill>
                  </a:endParaRPr>
                </a:p>
              </p:txBody>
            </p:sp>
          </p:grpSp>
          <p:pic>
            <p:nvPicPr>
              <p:cNvPr id="64523" name="Picture 7" descr="http://s3.amazonaws.com/fedscoop-media/uploads/2014_02_epa_seal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7123" y="4942341"/>
                <a:ext cx="1708374" cy="1708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521" name="TextBox 18"/>
            <p:cNvSpPr txBox="1">
              <a:spLocks noChangeArrowheads="1"/>
            </p:cNvSpPr>
            <p:nvPr/>
          </p:nvSpPr>
          <p:spPr bwMode="auto">
            <a:xfrm>
              <a:off x="1931318" y="5285234"/>
              <a:ext cx="2037737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NZ" altLang="en-US" dirty="0"/>
                <a:t>“ </a:t>
              </a:r>
              <a:endParaRPr lang="en-NZ" altLang="en-US" sz="900" dirty="0"/>
            </a:p>
            <a:p>
              <a:pPr eaLnBrk="1" hangingPunct="1"/>
              <a:endParaRPr lang="en-NZ" altLang="en-US" sz="900" dirty="0"/>
            </a:p>
            <a:p>
              <a:pPr eaLnBrk="1" hangingPunct="1"/>
              <a:r>
                <a:rPr lang="en-NZ" altLang="en-US" sz="900" dirty="0"/>
                <a:t>                                            </a:t>
              </a:r>
              <a:r>
                <a:rPr lang="en-NZ" altLang="en-US" dirty="0"/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4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DA44-47DF-5834-807B-A7D8B210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200" dirty="0"/>
              <a:t>Success in the ‘IFP’ to ‘Apple Futures’ story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922C45B-6BE3-BF69-7A30-49B2E2BC8E9F}"/>
              </a:ext>
            </a:extLst>
          </p:cNvPr>
          <p:cNvGrpSpPr/>
          <p:nvPr/>
        </p:nvGrpSpPr>
        <p:grpSpPr>
          <a:xfrm>
            <a:off x="2714312" y="1930469"/>
            <a:ext cx="6744216" cy="4076551"/>
            <a:chOff x="2714312" y="1930469"/>
            <a:chExt cx="6744216" cy="407655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4FDD21C-858D-D208-65DF-EC11179FA9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47764" y="5308074"/>
              <a:ext cx="204281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79D2694-A65A-4AE1-40B2-918EFF5A6C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4247" y="2697805"/>
              <a:ext cx="204281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7FD762F-B43A-36A3-66B2-0B2F8C1805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4314" y="2697805"/>
              <a:ext cx="204281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D1AEC17-3143-080A-7674-5F9ECF80F3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14312" y="5288618"/>
              <a:ext cx="204281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D584B2-6C43-F567-303A-DBFB563FFE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26735" y="3997995"/>
              <a:ext cx="6731174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D75ED72-96D0-6EA0-C18F-74B1016B4027}"/>
                </a:ext>
              </a:extLst>
            </p:cNvPr>
            <p:cNvCxnSpPr>
              <a:cxnSpLocks/>
              <a:stCxn id="41" idx="2"/>
              <a:endCxn id="35" idx="0"/>
            </p:cNvCxnSpPr>
            <p:nvPr/>
          </p:nvCxnSpPr>
          <p:spPr bwMode="auto">
            <a:xfrm>
              <a:off x="6041369" y="1930469"/>
              <a:ext cx="787" cy="407655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AB79B0-DFB9-94B1-026D-1B94A0FD3A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07992" y="2875522"/>
              <a:ext cx="3121797" cy="222422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36DB31-9DFA-6422-E804-1555CDA0EFC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507992" y="2587248"/>
              <a:ext cx="3334075" cy="265372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A15DFF-D1E8-EA73-EC33-B20F9112AB15}"/>
                </a:ext>
              </a:extLst>
            </p:cNvPr>
            <p:cNvSpPr/>
            <p:nvPr/>
          </p:nvSpPr>
          <p:spPr bwMode="auto">
            <a:xfrm>
              <a:off x="4890782" y="3317091"/>
              <a:ext cx="2357307" cy="1501629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NZ" sz="1800" dirty="0"/>
                <a:t>IFP &amp;</a:t>
              </a:r>
            </a:p>
            <a:p>
              <a:pPr algn="ctr"/>
              <a:r>
                <a:rPr lang="en-NZ" sz="1800" dirty="0"/>
                <a:t>Apple Futures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NZ" sz="800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NZ" sz="2400" dirty="0"/>
                <a:t>Success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NZ" sz="800" dirty="0"/>
            </a:p>
          </p:txBody>
        </p:sp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8C17ACF3-0BDF-C370-8B60-07BEF69DE96E}"/>
                </a:ext>
              </a:extLst>
            </p:cNvPr>
            <p:cNvSpPr/>
            <p:nvPr/>
          </p:nvSpPr>
          <p:spPr bwMode="auto">
            <a:xfrm>
              <a:off x="5138928" y="2082482"/>
              <a:ext cx="1811010" cy="385894"/>
            </a:xfrm>
            <a:prstGeom prst="flowChartAlternateProcess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-112" charset="-128"/>
                </a:rPr>
                <a:t>Challenge</a:t>
              </a:r>
            </a:p>
          </p:txBody>
        </p:sp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72FCB6E6-A3A0-1617-8E8D-D01AF4CDB0F1}"/>
                </a:ext>
              </a:extLst>
            </p:cNvPr>
            <p:cNvSpPr/>
            <p:nvPr/>
          </p:nvSpPr>
          <p:spPr bwMode="auto">
            <a:xfrm>
              <a:off x="2840771" y="2488230"/>
              <a:ext cx="1758122" cy="385894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Vision</a:t>
              </a:r>
            </a:p>
          </p:txBody>
        </p:sp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84D8EE13-F218-FBCB-A3FA-C3595FE34A5A}"/>
                </a:ext>
              </a:extLst>
            </p:cNvPr>
            <p:cNvSpPr/>
            <p:nvPr/>
          </p:nvSpPr>
          <p:spPr bwMode="auto">
            <a:xfrm>
              <a:off x="2838568" y="5056242"/>
              <a:ext cx="1852324" cy="385894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Solutions</a:t>
              </a:r>
            </a:p>
          </p:txBody>
        </p:sp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CA26A90A-1033-2FA2-99DA-25BE8CB48471}"/>
                </a:ext>
              </a:extLst>
            </p:cNvPr>
            <p:cNvSpPr/>
            <p:nvPr/>
          </p:nvSpPr>
          <p:spPr bwMode="auto">
            <a:xfrm>
              <a:off x="7523580" y="5044721"/>
              <a:ext cx="1771832" cy="385894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Participation</a:t>
              </a:r>
            </a:p>
          </p:txBody>
        </p:sp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6C8983AD-205B-4117-0402-E251273BFFCB}"/>
                </a:ext>
              </a:extLst>
            </p:cNvPr>
            <p:cNvSpPr/>
            <p:nvPr/>
          </p:nvSpPr>
          <p:spPr bwMode="auto">
            <a:xfrm>
              <a:off x="2838568" y="3800856"/>
              <a:ext cx="1814768" cy="385894"/>
            </a:xfrm>
            <a:prstGeom prst="flowChartAlternateProces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Innovation</a:t>
              </a: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1AFDAE83-4B2B-DC89-9E43-6EFDE642863B}"/>
                </a:ext>
              </a:extLst>
            </p:cNvPr>
            <p:cNvSpPr/>
            <p:nvPr/>
          </p:nvSpPr>
          <p:spPr bwMode="auto">
            <a:xfrm>
              <a:off x="7480572" y="3793865"/>
              <a:ext cx="1814839" cy="385894"/>
            </a:xfrm>
            <a:prstGeom prst="flowChartAlternateProcess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Trust</a:t>
              </a:r>
            </a:p>
          </p:txBody>
        </p:sp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F8F2E041-B9AA-CFAF-70CF-976E77BDC674}"/>
                </a:ext>
              </a:extLst>
            </p:cNvPr>
            <p:cNvSpPr/>
            <p:nvPr/>
          </p:nvSpPr>
          <p:spPr bwMode="auto">
            <a:xfrm>
              <a:off x="5138928" y="5506619"/>
              <a:ext cx="1811010" cy="385894"/>
            </a:xfrm>
            <a:prstGeom prst="flowChartAlternateProcess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Support</a:t>
              </a:r>
            </a:p>
          </p:txBody>
        </p:sp>
        <p:sp>
          <p:nvSpPr>
            <p:cNvPr id="24" name="Flowchart: Alternate Process 23">
              <a:extLst>
                <a:ext uri="{FF2B5EF4-FFF2-40B4-BE49-F238E27FC236}">
                  <a16:creationId xmlns:a16="http://schemas.microsoft.com/office/drawing/2014/main" id="{99AB59A6-E70F-ADC6-8CB2-8E4D4DF75A25}"/>
                </a:ext>
              </a:extLst>
            </p:cNvPr>
            <p:cNvSpPr/>
            <p:nvPr/>
          </p:nvSpPr>
          <p:spPr bwMode="auto">
            <a:xfrm>
              <a:off x="7468072" y="2489628"/>
              <a:ext cx="1827339" cy="385894"/>
            </a:xfrm>
            <a:prstGeom prst="flowChartAlternateProcess">
              <a:avLst/>
            </a:prstGeom>
            <a:solidFill>
              <a:srgbClr val="FF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Leadership</a:t>
              </a:r>
            </a:p>
          </p:txBody>
        </p:sp>
      </p:grp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4C3106D3-4B27-9D68-7639-A7141704DD06}"/>
              </a:ext>
            </a:extLst>
          </p:cNvPr>
          <p:cNvSpPr/>
          <p:nvPr/>
        </p:nvSpPr>
        <p:spPr bwMode="auto">
          <a:xfrm>
            <a:off x="4242245" y="6007020"/>
            <a:ext cx="3599822" cy="658956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rPr>
              <a:t>Expert advice, responsive Q&amp;A systems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NZ" sz="1200" dirty="0"/>
              <a:t>Direct science/facilitator/grower interactions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rPr>
              <a:t>Man</a:t>
            </a:r>
            <a:r>
              <a:rPr lang="en-NZ" sz="1200" dirty="0"/>
              <a:t>aging crop risks &amp; grower expectations </a:t>
            </a:r>
            <a:endParaRPr kumimoji="0" lang="en-N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6A9DA0A4-3535-F85E-CE34-8073B555EF5D}"/>
              </a:ext>
            </a:extLst>
          </p:cNvPr>
          <p:cNvSpPr/>
          <p:nvPr/>
        </p:nvSpPr>
        <p:spPr bwMode="auto">
          <a:xfrm>
            <a:off x="9464810" y="3809284"/>
            <a:ext cx="2639453" cy="1124744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Integrity, trust &amp; respect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“without trust you have nothing”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Trusted access to sensitive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Sensitive to grower concerns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Sensible management of risk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61EC4B1F-2C57-A23A-5B6E-51565FA5C8BE}"/>
              </a:ext>
            </a:extLst>
          </p:cNvPr>
          <p:cNvSpPr/>
          <p:nvPr/>
        </p:nvSpPr>
        <p:spPr bwMode="auto">
          <a:xfrm>
            <a:off x="107005" y="5091323"/>
            <a:ext cx="2619730" cy="1349061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Fixed resistance &amp; export fails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‘Crisis’ turned into ‘opportunity’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Building on IFP successes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‘IFP’ catalysed ‘Apple Futures’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Grower pride in achievements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Grower ownership of IFP</a:t>
            </a:r>
            <a:endParaRPr lang="en-NZ" sz="2400" kern="100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2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3F5FB6D2-F3A5-D65F-DC9D-688D224DEB26}"/>
              </a:ext>
            </a:extLst>
          </p:cNvPr>
          <p:cNvSpPr/>
          <p:nvPr/>
        </p:nvSpPr>
        <p:spPr bwMode="auto">
          <a:xfrm>
            <a:off x="107005" y="3814924"/>
            <a:ext cx="2619730" cy="1196990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A science/sector led 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Created a sense of e</a:t>
            </a: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xcitement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New concepts &amp;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Sector-wide &amp;</a:t>
            </a:r>
            <a:r>
              <a:rPr lang="en-NZ" sz="1200" dirty="0"/>
              <a:t> multiple agency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Govt. + industry funding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Multiple &amp; ongoing innovations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205371B3-6E50-0605-7CC1-6EDC46662C50}"/>
              </a:ext>
            </a:extLst>
          </p:cNvPr>
          <p:cNvSpPr/>
          <p:nvPr/>
        </p:nvSpPr>
        <p:spPr bwMode="auto">
          <a:xfrm>
            <a:off x="95779" y="2432749"/>
            <a:ext cx="2630956" cy="1271160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Responsiveness to customers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IFP’s philosophical appeal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‘Safer’ orchard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Maximised use of biocontrol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Future-proofing of sector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Embraced change – can do it!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8A7FD269-A5A9-E7E6-4E89-A8C265D0783A}"/>
              </a:ext>
            </a:extLst>
          </p:cNvPr>
          <p:cNvSpPr/>
          <p:nvPr/>
        </p:nvSpPr>
        <p:spPr bwMode="auto">
          <a:xfrm>
            <a:off x="4242244" y="1009327"/>
            <a:ext cx="3598250" cy="921142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kern="100" cap="none" dirty="0">
                <a:latin typeface="Arial" panose="020B0604020202020204" pitchFamily="34" charset="0"/>
                <a:cs typeface="Arial" panose="020B0604020202020204" pitchFamily="34" charset="0"/>
              </a:rPr>
              <a:t>A market imperative &amp; also an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Identifying t</a:t>
            </a:r>
            <a:r>
              <a:rPr lang="en-NZ" sz="1200" kern="100" cap="none" dirty="0">
                <a:latin typeface="Arial" panose="020B0604020202020204" pitchFamily="34" charset="0"/>
                <a:cs typeface="Arial" panose="020B0604020202020204" pitchFamily="34" charset="0"/>
              </a:rPr>
              <a:t>he problem(s) and solution(s)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kern="100" cap="none" dirty="0">
                <a:latin typeface="Arial" panose="020B0604020202020204" pitchFamily="34" charset="0"/>
                <a:cs typeface="Arial" panose="020B0604020202020204" pitchFamily="34" charset="0"/>
              </a:rPr>
              <a:t>Getting grower on-board: r</a:t>
            </a: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ewards/incentives </a:t>
            </a:r>
            <a:endParaRPr lang="en-NZ" sz="1200" kern="1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Setting a</a:t>
            </a:r>
            <a:r>
              <a:rPr lang="en-NZ" sz="1200" kern="100" cap="none" dirty="0">
                <a:latin typeface="Arial" panose="020B0604020202020204" pitchFamily="34" charset="0"/>
                <a:cs typeface="Arial" panose="020B0604020202020204" pitchFamily="34" charset="0"/>
              </a:rPr>
              <a:t>chievable goals </a:t>
            </a: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&amp; t</a:t>
            </a:r>
            <a:r>
              <a:rPr lang="en-NZ" sz="1200" kern="100" cap="none" dirty="0">
                <a:latin typeface="Arial" panose="020B0604020202020204" pitchFamily="34" charset="0"/>
                <a:cs typeface="Arial" panose="020B0604020202020204" pitchFamily="34" charset="0"/>
              </a:rPr>
              <a:t>imelines</a:t>
            </a:r>
            <a:r>
              <a:rPr lang="en-NZ" sz="12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669AA45-2D7C-820C-B5D1-8B103D580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5" y="873725"/>
            <a:ext cx="1450038" cy="14017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AF7E184-FF59-E66A-B197-0D481CEF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000" y="896128"/>
            <a:ext cx="1258857" cy="1262958"/>
          </a:xfrm>
          <a:prstGeom prst="rect">
            <a:avLst/>
          </a:prstGeom>
        </p:spPr>
      </p:pic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13D081FF-8698-FACC-2C26-6DB7915E982A}"/>
              </a:ext>
            </a:extLst>
          </p:cNvPr>
          <p:cNvSpPr/>
          <p:nvPr/>
        </p:nvSpPr>
        <p:spPr bwMode="auto">
          <a:xfrm>
            <a:off x="9457910" y="2448526"/>
            <a:ext cx="2646354" cy="1255383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NZ" sz="1200" dirty="0"/>
              <a:t>  Confidence in leadership</a:t>
            </a:r>
          </a:p>
          <a:p>
            <a:pPr>
              <a:buFont typeface="Arial" pitchFamily="34" charset="0"/>
              <a:buChar char="•"/>
            </a:pPr>
            <a:r>
              <a:rPr lang="en-NZ" sz="1200" dirty="0"/>
              <a:t>  “to keep everything on track”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Getting off to a ‘good start’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Managing all expectations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Charting &amp; reporting successes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Acknowledging your mistakes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200" dirty="0"/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4B90567B-FDC5-9BC2-7AC6-B0DF46F82CB0}"/>
              </a:ext>
            </a:extLst>
          </p:cNvPr>
          <p:cNvSpPr/>
          <p:nvPr/>
        </p:nvSpPr>
        <p:spPr bwMode="auto">
          <a:xfrm>
            <a:off x="9457909" y="5036980"/>
            <a:ext cx="2646355" cy="1349062"/>
          </a:xfrm>
          <a:prstGeom prst="flowChartAlternateProcess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+mn-lt"/>
              </a:rPr>
              <a:t>Discussion groups were popular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+mn-lt"/>
              </a:rPr>
              <a:t>Social support, while learning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+mn-lt"/>
              </a:rPr>
              <a:t>‘Learning by doing’</a:t>
            </a:r>
            <a:endParaRPr lang="en-N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kern="100" dirty="0">
                <a:latin typeface="+mn-lt"/>
              </a:rPr>
              <a:t>Pilot ’test’ programmes (de-risk)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Acknowledge &amp; manage risks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>
                <a:latin typeface="+mn-lt"/>
              </a:rPr>
              <a:t>Management of </a:t>
            </a:r>
            <a:r>
              <a:rPr lang="en-NZ" sz="1200" kern="100" dirty="0">
                <a:latin typeface="+mn-lt"/>
                <a:ea typeface="+mj-ea"/>
                <a:cs typeface="+mj-cs"/>
              </a:rPr>
              <a:t>uncertainty</a:t>
            </a:r>
            <a:endParaRPr lang="en-N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83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E05FEC-5112-0D4F-9040-52AB1DC66E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>
                <a:hlinkClick r:id="rId2"/>
              </a:rPr>
              <a:t>jim.walker@plantandfood.co.nz</a:t>
            </a:r>
            <a:endParaRPr lang="en-US" b="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2139A71-8356-EE45-91F6-A7BB59F8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9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130874" y="166256"/>
            <a:ext cx="7296150" cy="1066800"/>
          </a:xfrm>
        </p:spPr>
        <p:txBody>
          <a:bodyPr/>
          <a:lstStyle/>
          <a:p>
            <a:pPr eaLnBrk="1" hangingPunct="1"/>
            <a:r>
              <a:rPr lang="en-NZ" sz="3200" b="1" dirty="0">
                <a:solidFill>
                  <a:schemeClr val="tx2"/>
                </a:solidFill>
              </a:rPr>
              <a:t>New Zealand apples background</a:t>
            </a:r>
            <a:br>
              <a:rPr lang="en-NZ" dirty="0">
                <a:solidFill>
                  <a:schemeClr val="tx2"/>
                </a:solidFill>
              </a:rPr>
            </a:br>
            <a:r>
              <a:rPr lang="en-NZ" b="0" i="1" dirty="0">
                <a:solidFill>
                  <a:schemeClr val="tx2"/>
                </a:solidFill>
              </a:rPr>
              <a:t>factors driving export programmes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1051" y="1327052"/>
            <a:ext cx="487684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NZ" sz="2400" dirty="0">
                <a:solidFill>
                  <a:srgbClr val="0070C0"/>
                </a:solidFill>
              </a:rPr>
              <a:t>Statistics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NZ" sz="2000" dirty="0">
                <a:solidFill>
                  <a:srgbClr val="333333"/>
                </a:solidFill>
              </a:rPr>
              <a:t> </a:t>
            </a:r>
            <a:r>
              <a:rPr lang="en-NZ" sz="2200" dirty="0">
                <a:solidFill>
                  <a:srgbClr val="333333"/>
                </a:solidFill>
              </a:rPr>
              <a:t>940 orchards, ~250 growers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NZ" sz="2200" dirty="0">
                <a:solidFill>
                  <a:srgbClr val="333333"/>
                </a:solidFill>
              </a:rPr>
              <a:t>10,000ha, 600,000 tonnes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NZ" sz="2200" dirty="0">
                <a:solidFill>
                  <a:srgbClr val="333333"/>
                </a:solidFill>
              </a:rPr>
              <a:t> 90% of Class 1 apples exported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NZ" sz="2200" dirty="0">
                <a:solidFill>
                  <a:srgbClr val="333333"/>
                </a:solidFill>
              </a:rPr>
              <a:t> ~$900M export revenue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79E9BD-BCEB-EE08-63F7-8DC3A6E98C13}"/>
              </a:ext>
            </a:extLst>
          </p:cNvPr>
          <p:cNvGrpSpPr/>
          <p:nvPr/>
        </p:nvGrpSpPr>
        <p:grpSpPr>
          <a:xfrm>
            <a:off x="1170831" y="3545960"/>
            <a:ext cx="11000423" cy="3321570"/>
            <a:chOff x="1170831" y="3545960"/>
            <a:chExt cx="11000423" cy="3321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15D7E1-DC93-17F9-7757-C2F5E2692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8681" y="4290753"/>
              <a:ext cx="2304488" cy="159119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631504" y="6237312"/>
              <a:ext cx="2232248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NZ" sz="2400"/>
            </a:p>
          </p:txBody>
        </p:sp>
        <p:sp>
          <p:nvSpPr>
            <p:cNvPr id="6149" name="TextBox 4"/>
            <p:cNvSpPr txBox="1">
              <a:spLocks noChangeArrowheads="1"/>
            </p:cNvSpPr>
            <p:nvPr/>
          </p:nvSpPr>
          <p:spPr bwMode="auto">
            <a:xfrm>
              <a:off x="1170831" y="3836686"/>
              <a:ext cx="5059167" cy="2539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NZ" sz="2400" dirty="0">
                  <a:solidFill>
                    <a:srgbClr val="0070C0"/>
                  </a:solidFill>
                </a:rPr>
                <a:t>Export drivers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  <a:buFont typeface="Arial" charset="0"/>
                <a:buChar char="•"/>
              </a:pPr>
              <a:r>
                <a:rPr lang="en-NZ" sz="2200" dirty="0">
                  <a:solidFill>
                    <a:srgbClr val="333333"/>
                  </a:solidFill>
                </a:rPr>
                <a:t> small domestic market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  <a:buFont typeface="Arial" charset="0"/>
                <a:buChar char="•"/>
              </a:pPr>
              <a:r>
                <a:rPr lang="en-NZ" sz="2200" dirty="0">
                  <a:solidFill>
                    <a:srgbClr val="333333"/>
                  </a:solidFill>
                </a:rPr>
                <a:t> 2/3</a:t>
              </a:r>
              <a:r>
                <a:rPr lang="en-NZ" sz="2200" baseline="30000" dirty="0">
                  <a:solidFill>
                    <a:srgbClr val="333333"/>
                  </a:solidFill>
                </a:rPr>
                <a:t>rd</a:t>
              </a:r>
              <a:r>
                <a:rPr lang="en-NZ" sz="2200" dirty="0">
                  <a:solidFill>
                    <a:srgbClr val="333333"/>
                  </a:solidFill>
                </a:rPr>
                <a:t> of cost past orchard gate</a:t>
              </a:r>
            </a:p>
            <a:p>
              <a:pPr marL="952485" lvl="1" indent="-342900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NZ" sz="2200" dirty="0">
                  <a:solidFill>
                    <a:srgbClr val="333333"/>
                  </a:solidFill>
                </a:rPr>
                <a:t> premium export markets</a:t>
              </a:r>
            </a:p>
            <a:p>
              <a:pPr marL="952485" lvl="1" indent="-342900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NZ" sz="2200" dirty="0">
                  <a:solidFill>
                    <a:srgbClr val="333333"/>
                  </a:solidFill>
                </a:rPr>
                <a:t> innovation &amp; new cultivars</a:t>
              </a:r>
            </a:p>
            <a:p>
              <a:pPr marL="952485" lvl="1" indent="-342900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NZ" sz="2200" dirty="0">
                  <a:solidFill>
                    <a:srgbClr val="333333"/>
                  </a:solidFill>
                </a:rPr>
                <a:t> productivity with sustainability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BBB58D-618F-5E22-3E15-7A130F94C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7459"/>
            <a:stretch/>
          </p:blipFill>
          <p:spPr>
            <a:xfrm>
              <a:off x="8930687" y="3731911"/>
              <a:ext cx="3240567" cy="31356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A622F5-CAFF-5D34-55D0-9A0C8BA2B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246" t="21565" r="13502" b="4169"/>
            <a:stretch/>
          </p:blipFill>
          <p:spPr>
            <a:xfrm>
              <a:off x="7393531" y="3545960"/>
              <a:ext cx="1670874" cy="16294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0129E2-57BC-00E4-DEA5-0110519E0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5894" y="5254949"/>
              <a:ext cx="1616057" cy="15911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D10DE6-CC7D-1803-243F-509B67D83DEE}"/>
              </a:ext>
            </a:extLst>
          </p:cNvPr>
          <p:cNvGrpSpPr/>
          <p:nvPr/>
        </p:nvGrpSpPr>
        <p:grpSpPr>
          <a:xfrm>
            <a:off x="5952029" y="1407953"/>
            <a:ext cx="6230445" cy="2076723"/>
            <a:chOff x="5961554" y="1198403"/>
            <a:chExt cx="6230445" cy="20767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1554" y="1198403"/>
              <a:ext cx="3850321" cy="20767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515C59-8CC3-342E-58BA-0619EA659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64404" y="1198403"/>
              <a:ext cx="3127595" cy="207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9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4FD3FB7-4F8E-112B-A849-78552DD5549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0536" y="1386182"/>
            <a:ext cx="1837852" cy="1776591"/>
          </a:xfrm>
          <a:prstGeom prst="rect">
            <a:avLst/>
          </a:prstGeom>
        </p:spPr>
      </p:pic>
      <p:cxnSp>
        <p:nvCxnSpPr>
          <p:cNvPr id="1141" name="Straight Connector 1140" hidden="1"/>
          <p:cNvCxnSpPr/>
          <p:nvPr>
            <p:custDataLst>
              <p:tags r:id="rId2"/>
            </p:custDataLst>
          </p:nvPr>
        </p:nvCxnSpPr>
        <p:spPr>
          <a:xfrm>
            <a:off x="8537622" y="3429000"/>
            <a:ext cx="0" cy="1743738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9" name="Straight Connector 1138" hidden="1"/>
          <p:cNvCxnSpPr/>
          <p:nvPr>
            <p:custDataLst>
              <p:tags r:id="rId3"/>
            </p:custDataLst>
          </p:nvPr>
        </p:nvCxnSpPr>
        <p:spPr>
          <a:xfrm>
            <a:off x="8161987" y="3429000"/>
            <a:ext cx="0" cy="1743738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4" name="Straight Connector 1123" hidden="1"/>
          <p:cNvCxnSpPr/>
          <p:nvPr>
            <p:custDataLst>
              <p:tags r:id="rId4"/>
            </p:custDataLst>
          </p:nvPr>
        </p:nvCxnSpPr>
        <p:spPr>
          <a:xfrm>
            <a:off x="8537622" y="3429001"/>
            <a:ext cx="0" cy="1341685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2" name="Straight Connector 1121" hidden="1"/>
          <p:cNvCxnSpPr/>
          <p:nvPr>
            <p:custDataLst>
              <p:tags r:id="rId5"/>
            </p:custDataLst>
          </p:nvPr>
        </p:nvCxnSpPr>
        <p:spPr>
          <a:xfrm>
            <a:off x="7473496" y="3429001"/>
            <a:ext cx="0" cy="1341685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7" name="Straight Connector 1106" hidden="1"/>
          <p:cNvCxnSpPr/>
          <p:nvPr>
            <p:custDataLst>
              <p:tags r:id="rId6"/>
            </p:custDataLst>
          </p:nvPr>
        </p:nvCxnSpPr>
        <p:spPr>
          <a:xfrm>
            <a:off x="8537622" y="3429001"/>
            <a:ext cx="0" cy="939631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5" name="Straight Connector 1104" hidden="1"/>
          <p:cNvCxnSpPr/>
          <p:nvPr>
            <p:custDataLst>
              <p:tags r:id="rId7"/>
            </p:custDataLst>
          </p:nvPr>
        </p:nvCxnSpPr>
        <p:spPr>
          <a:xfrm>
            <a:off x="7473496" y="3429001"/>
            <a:ext cx="0" cy="939631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0" name="Straight Connector 1089" hidden="1"/>
          <p:cNvCxnSpPr/>
          <p:nvPr>
            <p:custDataLst>
              <p:tags r:id="rId8"/>
            </p:custDataLst>
          </p:nvPr>
        </p:nvCxnSpPr>
        <p:spPr>
          <a:xfrm>
            <a:off x="8537622" y="3429000"/>
            <a:ext cx="0" cy="537576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Connector 1087" hidden="1"/>
          <p:cNvCxnSpPr/>
          <p:nvPr>
            <p:custDataLst>
              <p:tags r:id="rId9"/>
            </p:custDataLst>
          </p:nvPr>
        </p:nvCxnSpPr>
        <p:spPr>
          <a:xfrm>
            <a:off x="7409689" y="3429000"/>
            <a:ext cx="0" cy="537576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Straight Connector 1085" hidden="1"/>
          <p:cNvCxnSpPr/>
          <p:nvPr>
            <p:custDataLst>
              <p:tags r:id="rId10"/>
            </p:custDataLst>
          </p:nvPr>
        </p:nvCxnSpPr>
        <p:spPr>
          <a:xfrm>
            <a:off x="4056065" y="4068176"/>
            <a:ext cx="3353627" cy="0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 hidden="1"/>
          <p:cNvCxnSpPr/>
          <p:nvPr>
            <p:custDataLst>
              <p:tags r:id="rId11"/>
            </p:custDataLst>
          </p:nvPr>
        </p:nvCxnSpPr>
        <p:spPr>
          <a:xfrm>
            <a:off x="8161987" y="3429000"/>
            <a:ext cx="0" cy="203200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 hidden="1"/>
          <p:cNvCxnSpPr/>
          <p:nvPr>
            <p:custDataLst>
              <p:tags r:id="rId12"/>
            </p:custDataLst>
          </p:nvPr>
        </p:nvCxnSpPr>
        <p:spPr>
          <a:xfrm>
            <a:off x="7033026" y="3429000"/>
            <a:ext cx="0" cy="203200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 hidden="1"/>
          <p:cNvCxnSpPr/>
          <p:nvPr>
            <p:custDataLst>
              <p:tags r:id="rId13"/>
            </p:custDataLst>
          </p:nvPr>
        </p:nvCxnSpPr>
        <p:spPr>
          <a:xfrm>
            <a:off x="3482975" y="3733800"/>
            <a:ext cx="3550052" cy="0"/>
          </a:xfrm>
          <a:prstGeom prst="line">
            <a:avLst/>
          </a:prstGeom>
          <a:ln w="0">
            <a:solidFill>
              <a:srgbClr val="CCCCCC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TextBox 1065" hidden="1"/>
          <p:cNvSpPr txBox="1"/>
          <p:nvPr>
            <p:custDataLst>
              <p:tags r:id="rId14"/>
            </p:custDataLst>
          </p:nvPr>
        </p:nvSpPr>
        <p:spPr>
          <a:xfrm>
            <a:off x="1536701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NZ" sz="1000">
              <a:solidFill>
                <a:srgbClr val="1F497E"/>
              </a:solidFill>
            </a:endParaRPr>
          </a:p>
        </p:txBody>
      </p:sp>
      <p:sp>
        <p:nvSpPr>
          <p:cNvPr id="1083" name="TextBox 1082" hidden="1"/>
          <p:cNvSpPr txBox="1"/>
          <p:nvPr>
            <p:custDataLst>
              <p:tags r:id="rId15"/>
            </p:custDataLst>
          </p:nvPr>
        </p:nvSpPr>
        <p:spPr>
          <a:xfrm>
            <a:off x="1536701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NZ" sz="1000">
              <a:solidFill>
                <a:srgbClr val="1F497E"/>
              </a:solidFill>
            </a:endParaRPr>
          </a:p>
        </p:txBody>
      </p:sp>
      <p:sp>
        <p:nvSpPr>
          <p:cNvPr id="1100" name="TextBox 1099" hidden="1"/>
          <p:cNvSpPr txBox="1"/>
          <p:nvPr>
            <p:custDataLst>
              <p:tags r:id="rId16"/>
            </p:custDataLst>
          </p:nvPr>
        </p:nvSpPr>
        <p:spPr>
          <a:xfrm>
            <a:off x="1536701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NZ" sz="1000">
              <a:solidFill>
                <a:srgbClr val="1F497E"/>
              </a:solidFill>
            </a:endParaRPr>
          </a:p>
        </p:txBody>
      </p:sp>
      <p:sp>
        <p:nvSpPr>
          <p:cNvPr id="1117" name="TextBox 1116" hidden="1"/>
          <p:cNvSpPr txBox="1"/>
          <p:nvPr>
            <p:custDataLst>
              <p:tags r:id="rId17"/>
            </p:custDataLst>
          </p:nvPr>
        </p:nvSpPr>
        <p:spPr>
          <a:xfrm>
            <a:off x="1536701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NZ" sz="1000">
              <a:solidFill>
                <a:srgbClr val="1F497E"/>
              </a:solidFill>
            </a:endParaRPr>
          </a:p>
        </p:txBody>
      </p:sp>
      <p:sp>
        <p:nvSpPr>
          <p:cNvPr id="1134" name="TextBox 1133" hidden="1"/>
          <p:cNvSpPr txBox="1"/>
          <p:nvPr>
            <p:custDataLst>
              <p:tags r:id="rId18"/>
            </p:custDataLst>
          </p:nvPr>
        </p:nvSpPr>
        <p:spPr>
          <a:xfrm>
            <a:off x="1536701" y="12700"/>
            <a:ext cx="6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NZ" sz="1000">
              <a:solidFill>
                <a:srgbClr val="1F497E"/>
              </a:solidFill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813001" y="349806"/>
            <a:ext cx="9030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kern="100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The apple industry’s sustainability journey</a:t>
            </a:r>
          </a:p>
          <a:p>
            <a:r>
              <a:rPr lang="en-NZ" sz="2800" i="1" kern="100" dirty="0">
                <a:solidFill>
                  <a:schemeClr val="tx2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A timeline of crop protection changes</a:t>
            </a:r>
          </a:p>
        </p:txBody>
      </p:sp>
      <p:sp>
        <p:nvSpPr>
          <p:cNvPr id="1052" name="TextBox 1051"/>
          <p:cNvSpPr txBox="1"/>
          <p:nvPr>
            <p:custDataLst>
              <p:tags r:id="rId19"/>
            </p:custDataLst>
          </p:nvPr>
        </p:nvSpPr>
        <p:spPr>
          <a:xfrm>
            <a:off x="51340" y="3184807"/>
            <a:ext cx="1672861" cy="517065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NZ" sz="1400" dirty="0"/>
              <a:t>Pre-1996 </a:t>
            </a:r>
          </a:p>
          <a:p>
            <a:pPr algn="ctr">
              <a:lnSpc>
                <a:spcPct val="80000"/>
              </a:lnSpc>
            </a:pPr>
            <a:r>
              <a:rPr lang="en-NZ" sz="1400" dirty="0"/>
              <a:t>calendar spraying for crop protection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E82754-4E6B-9AC6-3228-C7C95774C3D5}"/>
              </a:ext>
            </a:extLst>
          </p:cNvPr>
          <p:cNvGrpSpPr/>
          <p:nvPr/>
        </p:nvGrpSpPr>
        <p:grpSpPr>
          <a:xfrm>
            <a:off x="9075919" y="629476"/>
            <a:ext cx="2940698" cy="2940698"/>
            <a:chOff x="8694574" y="604934"/>
            <a:chExt cx="2940698" cy="29406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73460C-C524-9027-F74F-26D97709F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alphaModFix amt="40000"/>
            </a:blip>
            <a:stretch>
              <a:fillRect/>
            </a:stretch>
          </p:blipFill>
          <p:spPr>
            <a:xfrm>
              <a:off x="8694574" y="604934"/>
              <a:ext cx="2940698" cy="2940698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A512DE-13A4-F04D-3DD4-BAA9D1C278E1}"/>
                </a:ext>
              </a:extLst>
            </p:cNvPr>
            <p:cNvSpPr txBox="1"/>
            <p:nvPr/>
          </p:nvSpPr>
          <p:spPr>
            <a:xfrm>
              <a:off x="8937715" y="1433178"/>
              <a:ext cx="2505814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Z" sz="2000" b="1" dirty="0"/>
                <a:t>Export conundrum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NZ" sz="1800" dirty="0"/>
                <a:t>&gt;70 countries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NZ" sz="1800" dirty="0"/>
                <a:t>pest &amp; disease-free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NZ" sz="1800" dirty="0"/>
                <a:t>near ‘residue-free’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26DB32B-DCA3-EC37-34A0-175ED0469582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1336932" y="146129"/>
            <a:ext cx="733527" cy="762106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DEEB4925-832F-439E-9456-FC34040CD24B}"/>
              </a:ext>
            </a:extLst>
          </p:cNvPr>
          <p:cNvSpPr/>
          <p:nvPr/>
        </p:nvSpPr>
        <p:spPr bwMode="auto">
          <a:xfrm>
            <a:off x="1823787" y="1759781"/>
            <a:ext cx="7060388" cy="7513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NZ" sz="2000" dirty="0"/>
              <a:t>Responsible use    	 </a:t>
            </a:r>
            <a:r>
              <a:rPr lang="en-NZ" sz="2000" dirty="0" err="1"/>
              <a:t>GlobalGAP</a:t>
            </a:r>
            <a:r>
              <a:rPr kumimoji="0" lang="en-N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rPr>
              <a:t>	</a:t>
            </a:r>
            <a:r>
              <a:rPr kumimoji="0" lang="en-NZ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</a:rPr>
              <a:t>      ‘Residue-free’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E9E6B35C-923B-4D01-5019-1BD2860DB637}"/>
              </a:ext>
            </a:extLst>
          </p:cNvPr>
          <p:cNvSpPr/>
          <p:nvPr/>
        </p:nvSpPr>
        <p:spPr bwMode="auto">
          <a:xfrm>
            <a:off x="1003928" y="6102174"/>
            <a:ext cx="2760973" cy="539058"/>
          </a:xfrm>
          <a:prstGeom prst="homePlat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NZ" sz="1400" dirty="0"/>
              <a:t>UK/Europe supermarket Assurance Programmes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C375A25C-ACA5-16C9-039B-3EDAF49407D8}"/>
              </a:ext>
            </a:extLst>
          </p:cNvPr>
          <p:cNvSpPr/>
          <p:nvPr/>
        </p:nvSpPr>
        <p:spPr bwMode="auto">
          <a:xfrm>
            <a:off x="5005334" y="6091610"/>
            <a:ext cx="3083278" cy="539058"/>
          </a:xfrm>
          <a:prstGeom prst="homePlate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NZ" sz="1400" dirty="0"/>
              <a:t>New EU regulatory &amp; supermarket restrictions on pesticides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55D98AA-5ECE-629B-8B2F-9C637BD2270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4767991" y="2458921"/>
            <a:ext cx="1350904" cy="69269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13B45A5-D7DD-69F9-84A1-4CDE4DF233D4}"/>
              </a:ext>
            </a:extLst>
          </p:cNvPr>
          <p:cNvGrpSpPr/>
          <p:nvPr/>
        </p:nvGrpSpPr>
        <p:grpSpPr>
          <a:xfrm>
            <a:off x="870221" y="3238311"/>
            <a:ext cx="10833474" cy="2575937"/>
            <a:chOff x="870221" y="3238311"/>
            <a:chExt cx="10833474" cy="25759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1FF126-539C-062D-90C1-F86954C6AB2C}"/>
                </a:ext>
              </a:extLst>
            </p:cNvPr>
            <p:cNvSpPr/>
            <p:nvPr/>
          </p:nvSpPr>
          <p:spPr bwMode="auto">
            <a:xfrm>
              <a:off x="2971725" y="3358075"/>
              <a:ext cx="1007861" cy="634509"/>
            </a:xfrm>
            <a:prstGeom prst="ellipse">
              <a:avLst/>
            </a:prstGeom>
            <a:solidFill>
              <a:srgbClr val="FFCCCC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285A61F-038E-381D-B8F4-A2E555DDFD89}"/>
                </a:ext>
              </a:extLst>
            </p:cNvPr>
            <p:cNvSpPr/>
            <p:nvPr/>
          </p:nvSpPr>
          <p:spPr bwMode="auto">
            <a:xfrm>
              <a:off x="5784006" y="4010799"/>
              <a:ext cx="1169876" cy="59108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57FD7B-00B5-899C-CE1A-107403F8F021}"/>
                </a:ext>
              </a:extLst>
            </p:cNvPr>
            <p:cNvSpPr/>
            <p:nvPr/>
          </p:nvSpPr>
          <p:spPr bwMode="auto">
            <a:xfrm>
              <a:off x="1245232" y="3962783"/>
              <a:ext cx="1206559" cy="75486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cxnSp>
          <p:nvCxnSpPr>
            <p:cNvPr id="1045" name="Straight Connector 1044"/>
            <p:cNvCxnSpPr>
              <a:cxnSpLocks/>
            </p:cNvCxnSpPr>
            <p:nvPr>
              <p:custDataLst>
                <p:tags r:id="rId25"/>
              </p:custDataLst>
            </p:nvPr>
          </p:nvCxnSpPr>
          <p:spPr>
            <a:xfrm>
              <a:off x="1035145" y="4305678"/>
              <a:ext cx="0" cy="1106426"/>
            </a:xfrm>
            <a:prstGeom prst="line">
              <a:avLst/>
            </a:prstGeom>
            <a:ln w="15875">
              <a:solidFill>
                <a:srgbClr val="0070C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/>
            <p:cNvCxnSpPr>
              <a:cxnSpLocks/>
            </p:cNvCxnSpPr>
            <p:nvPr>
              <p:custDataLst>
                <p:tags r:id="rId26"/>
              </p:custDataLst>
            </p:nvPr>
          </p:nvCxnSpPr>
          <p:spPr>
            <a:xfrm>
              <a:off x="3439005" y="4113877"/>
              <a:ext cx="0" cy="1298228"/>
            </a:xfrm>
            <a:prstGeom prst="line">
              <a:avLst/>
            </a:prstGeom>
            <a:ln w="15875">
              <a:solidFill>
                <a:srgbClr val="EA161E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3" name="Straight Connector 1012"/>
            <p:cNvCxnSpPr>
              <a:cxnSpLocks/>
            </p:cNvCxnSpPr>
            <p:nvPr>
              <p:custDataLst>
                <p:tags r:id="rId27"/>
              </p:custDataLst>
            </p:nvPr>
          </p:nvCxnSpPr>
          <p:spPr>
            <a:xfrm>
              <a:off x="4825447" y="4762879"/>
              <a:ext cx="0" cy="649226"/>
            </a:xfrm>
            <a:prstGeom prst="line">
              <a:avLst/>
            </a:prstGeom>
            <a:ln w="15875">
              <a:solidFill>
                <a:srgbClr val="EA161E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Connector 968"/>
            <p:cNvCxnSpPr/>
            <p:nvPr>
              <p:custDataLst>
                <p:tags r:id="rId28"/>
              </p:custDataLst>
            </p:nvPr>
          </p:nvCxnSpPr>
          <p:spPr>
            <a:xfrm>
              <a:off x="5589954" y="3941528"/>
              <a:ext cx="0" cy="1470577"/>
            </a:xfrm>
            <a:prstGeom prst="line">
              <a:avLst/>
            </a:prstGeom>
            <a:ln w="15875">
              <a:solidFill>
                <a:srgbClr val="0072BC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8" name="Straight Connector 947"/>
            <p:cNvCxnSpPr>
              <a:cxnSpLocks/>
            </p:cNvCxnSpPr>
            <p:nvPr>
              <p:custDataLst>
                <p:tags r:id="rId29"/>
              </p:custDataLst>
            </p:nvPr>
          </p:nvCxnSpPr>
          <p:spPr>
            <a:xfrm>
              <a:off x="7031296" y="3603832"/>
              <a:ext cx="0" cy="1808272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" name="Rectangle 900"/>
            <p:cNvSpPr/>
            <p:nvPr>
              <p:custDataLst>
                <p:tags r:id="rId30"/>
              </p:custDataLst>
            </p:nvPr>
          </p:nvSpPr>
          <p:spPr>
            <a:xfrm>
              <a:off x="870221" y="5412104"/>
              <a:ext cx="6766560" cy="381000"/>
            </a:xfrm>
            <a:prstGeom prst="rect">
              <a:avLst/>
            </a:prstGeom>
            <a:solidFill>
              <a:srgbClr val="2F36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03" name="TextBox 902"/>
            <p:cNvSpPr txBox="1"/>
            <p:nvPr>
              <p:custDataLst>
                <p:tags r:id="rId31"/>
              </p:custDataLst>
            </p:nvPr>
          </p:nvSpPr>
          <p:spPr>
            <a:xfrm>
              <a:off x="870222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1995</a:t>
              </a:r>
            </a:p>
          </p:txBody>
        </p:sp>
        <p:cxnSp>
          <p:nvCxnSpPr>
            <p:cNvPr id="905" name="Straight Connector 904"/>
            <p:cNvCxnSpPr/>
            <p:nvPr>
              <p:custDataLst>
                <p:tags r:id="rId32"/>
              </p:custDataLst>
            </p:nvPr>
          </p:nvCxnSpPr>
          <p:spPr>
            <a:xfrm>
              <a:off x="1622061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6" name="TextBox 905"/>
            <p:cNvSpPr txBox="1"/>
            <p:nvPr>
              <p:custDataLst>
                <p:tags r:id="rId33"/>
              </p:custDataLst>
            </p:nvPr>
          </p:nvSpPr>
          <p:spPr>
            <a:xfrm>
              <a:off x="1622062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1997</a:t>
              </a:r>
            </a:p>
          </p:txBody>
        </p:sp>
        <p:cxnSp>
          <p:nvCxnSpPr>
            <p:cNvPr id="908" name="Straight Connector 907"/>
            <p:cNvCxnSpPr/>
            <p:nvPr>
              <p:custDataLst>
                <p:tags r:id="rId34"/>
              </p:custDataLst>
            </p:nvPr>
          </p:nvCxnSpPr>
          <p:spPr>
            <a:xfrm>
              <a:off x="2373901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9" name="TextBox 908"/>
            <p:cNvSpPr txBox="1"/>
            <p:nvPr>
              <p:custDataLst>
                <p:tags r:id="rId35"/>
              </p:custDataLst>
            </p:nvPr>
          </p:nvSpPr>
          <p:spPr>
            <a:xfrm>
              <a:off x="2373902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1999</a:t>
              </a:r>
            </a:p>
          </p:txBody>
        </p:sp>
        <p:cxnSp>
          <p:nvCxnSpPr>
            <p:cNvPr id="911" name="Straight Connector 910"/>
            <p:cNvCxnSpPr/>
            <p:nvPr>
              <p:custDataLst>
                <p:tags r:id="rId36"/>
              </p:custDataLst>
            </p:nvPr>
          </p:nvCxnSpPr>
          <p:spPr>
            <a:xfrm>
              <a:off x="3125741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2" name="TextBox 911"/>
            <p:cNvSpPr txBox="1"/>
            <p:nvPr>
              <p:custDataLst>
                <p:tags r:id="rId37"/>
              </p:custDataLst>
            </p:nvPr>
          </p:nvSpPr>
          <p:spPr>
            <a:xfrm>
              <a:off x="3125742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2001</a:t>
              </a:r>
            </a:p>
          </p:txBody>
        </p:sp>
        <p:cxnSp>
          <p:nvCxnSpPr>
            <p:cNvPr id="914" name="Straight Connector 913"/>
            <p:cNvCxnSpPr/>
            <p:nvPr>
              <p:custDataLst>
                <p:tags r:id="rId38"/>
              </p:custDataLst>
            </p:nvPr>
          </p:nvCxnSpPr>
          <p:spPr>
            <a:xfrm>
              <a:off x="3877580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5" name="TextBox 914"/>
            <p:cNvSpPr txBox="1"/>
            <p:nvPr>
              <p:custDataLst>
                <p:tags r:id="rId39"/>
              </p:custDataLst>
            </p:nvPr>
          </p:nvSpPr>
          <p:spPr>
            <a:xfrm>
              <a:off x="3877581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2003</a:t>
              </a:r>
            </a:p>
          </p:txBody>
        </p:sp>
        <p:cxnSp>
          <p:nvCxnSpPr>
            <p:cNvPr id="917" name="Straight Connector 916"/>
            <p:cNvCxnSpPr/>
            <p:nvPr>
              <p:custDataLst>
                <p:tags r:id="rId40"/>
              </p:custDataLst>
            </p:nvPr>
          </p:nvCxnSpPr>
          <p:spPr>
            <a:xfrm>
              <a:off x="4629420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8" name="TextBox 917"/>
            <p:cNvSpPr txBox="1"/>
            <p:nvPr>
              <p:custDataLst>
                <p:tags r:id="rId41"/>
              </p:custDataLst>
            </p:nvPr>
          </p:nvSpPr>
          <p:spPr>
            <a:xfrm>
              <a:off x="4629421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2005</a:t>
              </a:r>
            </a:p>
          </p:txBody>
        </p:sp>
        <p:cxnSp>
          <p:nvCxnSpPr>
            <p:cNvPr id="920" name="Straight Connector 919"/>
            <p:cNvCxnSpPr/>
            <p:nvPr>
              <p:custDataLst>
                <p:tags r:id="rId42"/>
              </p:custDataLst>
            </p:nvPr>
          </p:nvCxnSpPr>
          <p:spPr>
            <a:xfrm>
              <a:off x="5381260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" name="TextBox 920"/>
            <p:cNvSpPr txBox="1"/>
            <p:nvPr>
              <p:custDataLst>
                <p:tags r:id="rId43"/>
              </p:custDataLst>
            </p:nvPr>
          </p:nvSpPr>
          <p:spPr>
            <a:xfrm>
              <a:off x="5381261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2007</a:t>
              </a:r>
            </a:p>
          </p:txBody>
        </p:sp>
        <p:cxnSp>
          <p:nvCxnSpPr>
            <p:cNvPr id="923" name="Straight Connector 922"/>
            <p:cNvCxnSpPr/>
            <p:nvPr>
              <p:custDataLst>
                <p:tags r:id="rId44"/>
              </p:custDataLst>
            </p:nvPr>
          </p:nvCxnSpPr>
          <p:spPr>
            <a:xfrm>
              <a:off x="6133101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" name="TextBox 923"/>
            <p:cNvSpPr txBox="1"/>
            <p:nvPr>
              <p:custDataLst>
                <p:tags r:id="rId45"/>
              </p:custDataLst>
            </p:nvPr>
          </p:nvSpPr>
          <p:spPr>
            <a:xfrm>
              <a:off x="6133102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2009</a:t>
              </a:r>
            </a:p>
          </p:txBody>
        </p:sp>
        <p:cxnSp>
          <p:nvCxnSpPr>
            <p:cNvPr id="926" name="Straight Connector 925"/>
            <p:cNvCxnSpPr/>
            <p:nvPr>
              <p:custDataLst>
                <p:tags r:id="rId46"/>
              </p:custDataLst>
            </p:nvPr>
          </p:nvCxnSpPr>
          <p:spPr>
            <a:xfrm>
              <a:off x="6884940" y="5475604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7" name="TextBox 926"/>
            <p:cNvSpPr txBox="1"/>
            <p:nvPr>
              <p:custDataLst>
                <p:tags r:id="rId47"/>
              </p:custDataLst>
            </p:nvPr>
          </p:nvSpPr>
          <p:spPr>
            <a:xfrm>
              <a:off x="6884941" y="5412104"/>
              <a:ext cx="751839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>
                  <a:solidFill>
                    <a:schemeClr val="bg1"/>
                  </a:solidFill>
                  <a:latin typeface="Calibri"/>
                </a:rPr>
                <a:t>2011</a:t>
              </a:r>
            </a:p>
          </p:txBody>
        </p:sp>
        <p:sp>
          <p:nvSpPr>
            <p:cNvPr id="942" name="Flowchart: Merge 941"/>
            <p:cNvSpPr/>
            <p:nvPr>
              <p:custDataLst>
                <p:tags r:id="rId48"/>
              </p:custDataLst>
            </p:nvPr>
          </p:nvSpPr>
          <p:spPr>
            <a:xfrm rot="16200000">
              <a:off x="7047365" y="3598690"/>
              <a:ext cx="165100" cy="165100"/>
            </a:xfrm>
            <a:prstGeom prst="flowChartMerg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63" name="Flowchart: Merge 962"/>
            <p:cNvSpPr/>
            <p:nvPr>
              <p:custDataLst>
                <p:tags r:id="rId49"/>
              </p:custDataLst>
            </p:nvPr>
          </p:nvSpPr>
          <p:spPr>
            <a:xfrm rot="16200000">
              <a:off x="5615352" y="3941529"/>
              <a:ext cx="165100" cy="165101"/>
            </a:xfrm>
            <a:prstGeom prst="flowChartMerge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65" name="TextBox 964"/>
            <p:cNvSpPr txBox="1"/>
            <p:nvPr>
              <p:custDataLst>
                <p:tags r:id="rId50"/>
              </p:custDataLst>
            </p:nvPr>
          </p:nvSpPr>
          <p:spPr>
            <a:xfrm>
              <a:off x="5749924" y="4205500"/>
              <a:ext cx="1185295" cy="270843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NZ" sz="1100" b="1" dirty="0">
                  <a:solidFill>
                    <a:srgbClr val="FF0000"/>
                  </a:solidFill>
                </a:rPr>
                <a:t>Apple Futures </a:t>
              </a:r>
              <a:r>
                <a:rPr lang="en-NZ" sz="1100" b="1" dirty="0"/>
                <a:t>introduced</a:t>
              </a:r>
            </a:p>
          </p:txBody>
        </p:sp>
        <p:sp>
          <p:nvSpPr>
            <p:cNvPr id="1007" name="Flowchart: Merge 1006"/>
            <p:cNvSpPr/>
            <p:nvPr>
              <p:custDataLst>
                <p:tags r:id="rId51"/>
              </p:custDataLst>
            </p:nvPr>
          </p:nvSpPr>
          <p:spPr>
            <a:xfrm rot="16200000">
              <a:off x="4842538" y="4769522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22A54D7-EE92-55A5-4F9A-3106825E1A9D}"/>
                </a:ext>
              </a:extLst>
            </p:cNvPr>
            <p:cNvGrpSpPr/>
            <p:nvPr/>
          </p:nvGrpSpPr>
          <p:grpSpPr>
            <a:xfrm>
              <a:off x="4265388" y="4189282"/>
              <a:ext cx="1238607" cy="546060"/>
              <a:chOff x="4292145" y="3323052"/>
              <a:chExt cx="1238607" cy="5460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604F66C-1E3A-09C3-15B5-952573015DAF}"/>
                  </a:ext>
                </a:extLst>
              </p:cNvPr>
              <p:cNvSpPr/>
              <p:nvPr/>
            </p:nvSpPr>
            <p:spPr bwMode="auto">
              <a:xfrm>
                <a:off x="4292145" y="3323052"/>
                <a:ext cx="1238607" cy="546060"/>
              </a:xfrm>
              <a:prstGeom prst="ellipse">
                <a:avLst/>
              </a:prstGeom>
              <a:solidFill>
                <a:srgbClr val="FFCCCC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009" name="TextBox 1008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4368389" y="3506717"/>
                <a:ext cx="1072300" cy="27084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Ctr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NZ" sz="1100" b="1" dirty="0"/>
                  <a:t>Profits plummet to -19.5%</a:t>
                </a:r>
              </a:p>
            </p:txBody>
          </p:sp>
        </p:grpSp>
        <p:sp>
          <p:nvSpPr>
            <p:cNvPr id="1018" name="Flowchart: Merge 1017"/>
            <p:cNvSpPr/>
            <p:nvPr>
              <p:custDataLst>
                <p:tags r:id="rId52"/>
              </p:custDataLst>
            </p:nvPr>
          </p:nvSpPr>
          <p:spPr>
            <a:xfrm rot="16200000">
              <a:off x="3464407" y="4103279"/>
              <a:ext cx="165100" cy="165100"/>
            </a:xfrm>
            <a:prstGeom prst="flowChartMerge">
              <a:avLst/>
            </a:prstGeom>
            <a:solidFill>
              <a:srgbClr val="EA161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31" name="TextBox 1030"/>
            <p:cNvSpPr txBox="1"/>
            <p:nvPr>
              <p:custDataLst>
                <p:tags r:id="rId53"/>
              </p:custDataLst>
            </p:nvPr>
          </p:nvSpPr>
          <p:spPr>
            <a:xfrm>
              <a:off x="3044765" y="3506116"/>
              <a:ext cx="878442" cy="4062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NZ" sz="1100" b="1" dirty="0"/>
                <a:t>Deregulation of the apple industry</a:t>
              </a:r>
            </a:p>
          </p:txBody>
        </p:sp>
        <p:sp>
          <p:nvSpPr>
            <p:cNvPr id="1039" name="Flowchart: Merge 1038"/>
            <p:cNvSpPr/>
            <p:nvPr>
              <p:custDataLst>
                <p:tags r:id="rId54"/>
              </p:custDataLst>
            </p:nvPr>
          </p:nvSpPr>
          <p:spPr>
            <a:xfrm rot="16200000">
              <a:off x="1060545" y="4305678"/>
              <a:ext cx="165100" cy="165100"/>
            </a:xfrm>
            <a:prstGeom prst="flowChartMerg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1" name="TextBox 1040"/>
            <p:cNvSpPr txBox="1"/>
            <p:nvPr>
              <p:custDataLst>
                <p:tags r:id="rId55"/>
              </p:custDataLst>
            </p:nvPr>
          </p:nvSpPr>
          <p:spPr>
            <a:xfrm>
              <a:off x="1186511" y="4181825"/>
              <a:ext cx="1338262" cy="40626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NZ" sz="1100" b="1" dirty="0">
                  <a:solidFill>
                    <a:srgbClr val="FF0000"/>
                  </a:solidFill>
                </a:rPr>
                <a:t>Integrated Fruit Production </a:t>
              </a:r>
              <a:r>
                <a:rPr lang="en-NZ" sz="1100" b="1" dirty="0"/>
                <a:t>introduced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5CD3ED-85FC-18C2-E450-30FEEE5FAECE}"/>
                </a:ext>
              </a:extLst>
            </p:cNvPr>
            <p:cNvGrpSpPr/>
            <p:nvPr/>
          </p:nvGrpSpPr>
          <p:grpSpPr>
            <a:xfrm>
              <a:off x="7207400" y="3238311"/>
              <a:ext cx="1945678" cy="1067367"/>
              <a:chOff x="7187502" y="4044135"/>
              <a:chExt cx="1945678" cy="106736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A256FB2-5C64-31F4-F997-28E1517DB9C8}"/>
                  </a:ext>
                </a:extLst>
              </p:cNvPr>
              <p:cNvGrpSpPr/>
              <p:nvPr/>
            </p:nvGrpSpPr>
            <p:grpSpPr>
              <a:xfrm>
                <a:off x="7265125" y="4494409"/>
                <a:ext cx="1598369" cy="502293"/>
                <a:chOff x="7265125" y="4378711"/>
                <a:chExt cx="1598369" cy="502293"/>
              </a:xfrm>
            </p:grpSpPr>
            <p:pic>
              <p:nvPicPr>
                <p:cNvPr id="89" name="Content Placeholder 16" descr="P:\Apple Futures Project\Fraser Gardyne Logos\RGB\100% Pure Apples From NZ_RGB vertical positive.jpg"/>
                <p:cNvPicPr>
                  <a:picLocks noChangeAspect="1" noChangeArrowheads="1"/>
                </p:cNvPicPr>
                <p:nvPr/>
              </p:nvPicPr>
              <p:blipFill>
                <a:blip r:embed="rId69" cstate="email"/>
                <a:srcRect/>
                <a:stretch>
                  <a:fillRect/>
                </a:stretch>
              </p:blipFill>
              <p:spPr bwMode="auto">
                <a:xfrm>
                  <a:off x="8181937" y="4378711"/>
                  <a:ext cx="681557" cy="5022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44" name="TextBox 943"/>
                <p:cNvSpPr txBox="1"/>
                <p:nvPr>
                  <p:custDataLst>
                    <p:tags r:id="rId61"/>
                  </p:custDataLst>
                </p:nvPr>
              </p:nvSpPr>
              <p:spPr>
                <a:xfrm>
                  <a:off x="7265125" y="4430106"/>
                  <a:ext cx="1017587" cy="406265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 anchorCtr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NZ" sz="1100" dirty="0"/>
                    <a:t>100% Pure Apples brand launched</a:t>
                  </a:r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760E98-731B-7317-A69A-2ACE5C8D3BA5}"/>
                  </a:ext>
                </a:extLst>
              </p:cNvPr>
              <p:cNvSpPr/>
              <p:nvPr/>
            </p:nvSpPr>
            <p:spPr bwMode="auto">
              <a:xfrm>
                <a:off x="7187502" y="4044135"/>
                <a:ext cx="1945678" cy="1067367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9CB312-1AC6-6321-8F2F-EF33B5541090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7647570" y="5416456"/>
              <a:ext cx="751839" cy="381000"/>
            </a:xfrm>
            <a:prstGeom prst="rect">
              <a:avLst/>
            </a:prstGeom>
            <a:solidFill>
              <a:srgbClr val="333399"/>
            </a:solidFill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2013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617DEF-79A6-D0D7-F83A-BC83068F51B8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8404590" y="5415829"/>
              <a:ext cx="751839" cy="381000"/>
            </a:xfrm>
            <a:prstGeom prst="rect">
              <a:avLst/>
            </a:prstGeom>
            <a:solidFill>
              <a:srgbClr val="333399"/>
            </a:solidFill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2015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FFBAD7-C175-B486-A117-8E92EE79031F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951856" y="5433248"/>
              <a:ext cx="751839" cy="381000"/>
            </a:xfrm>
            <a:prstGeom prst="rect">
              <a:avLst/>
            </a:prstGeom>
            <a:solidFill>
              <a:srgbClr val="333399"/>
            </a:solidFill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2023</a:t>
              </a:r>
            </a:p>
          </p:txBody>
        </p:sp>
        <p:pic>
          <p:nvPicPr>
            <p:cNvPr id="88" name="Picture 7" descr="Logo"/>
            <p:cNvPicPr>
              <a:picLocks noChangeAspect="1" noChangeArrowheads="1"/>
            </p:cNvPicPr>
            <p:nvPr/>
          </p:nvPicPr>
          <p:blipFill>
            <a:blip r:embed="rId70" cstate="email"/>
            <a:srcRect/>
            <a:stretch>
              <a:fillRect/>
            </a:stretch>
          </p:blipFill>
          <p:spPr bwMode="auto">
            <a:xfrm>
              <a:off x="7512763" y="3461992"/>
              <a:ext cx="1378545" cy="218209"/>
            </a:xfrm>
            <a:prstGeom prst="rect">
              <a:avLst/>
            </a:prstGeom>
            <a:noFill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93B448-E113-0C2E-8828-0DFB252AA433}"/>
                </a:ext>
              </a:extLst>
            </p:cNvPr>
            <p:cNvSpPr txBox="1"/>
            <p:nvPr>
              <p:custDataLst>
                <p:tags r:id="rId59"/>
              </p:custDataLst>
            </p:nvPr>
          </p:nvSpPr>
          <p:spPr>
            <a:xfrm>
              <a:off x="9950369" y="5420809"/>
              <a:ext cx="751839" cy="381000"/>
            </a:xfrm>
            <a:prstGeom prst="rect">
              <a:avLst/>
            </a:prstGeom>
            <a:solidFill>
              <a:srgbClr val="333399"/>
            </a:solidFill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2019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5594D-FD47-6C99-EEC0-FC9A6195A115}"/>
                </a:ext>
              </a:extLst>
            </p:cNvPr>
            <p:cNvSpPr txBox="1"/>
            <p:nvPr>
              <p:custDataLst>
                <p:tags r:id="rId60"/>
              </p:custDataLst>
            </p:nvPr>
          </p:nvSpPr>
          <p:spPr>
            <a:xfrm>
              <a:off x="9175299" y="5420804"/>
              <a:ext cx="751839" cy="381000"/>
            </a:xfrm>
            <a:prstGeom prst="rect">
              <a:avLst/>
            </a:prstGeom>
            <a:solidFill>
              <a:srgbClr val="333399"/>
            </a:solidFill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r>
                <a:rPr lang="en-NZ" sz="1200" dirty="0">
                  <a:solidFill>
                    <a:schemeClr val="bg1"/>
                  </a:solidFill>
                  <a:latin typeface="Calibri"/>
                </a:rPr>
                <a:t>2017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4BBB21-C1D7-B81F-B2B7-22B3DD1FF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1274230" y="4787211"/>
              <a:ext cx="1175871" cy="56605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CAEABC-4043-2E9D-1873-FF20B80951D3}"/>
              </a:ext>
            </a:extLst>
          </p:cNvPr>
          <p:cNvGrpSpPr/>
          <p:nvPr/>
        </p:nvGrpSpPr>
        <p:grpSpPr>
          <a:xfrm>
            <a:off x="8082959" y="4253253"/>
            <a:ext cx="3865561" cy="2375912"/>
            <a:chOff x="8082959" y="4253253"/>
            <a:chExt cx="3865561" cy="237591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05CCE2-5E5D-3904-CADA-2DC2D7C4A253}"/>
                </a:ext>
              </a:extLst>
            </p:cNvPr>
            <p:cNvCxnSpPr>
              <a:cxnSpLocks/>
            </p:cNvCxnSpPr>
            <p:nvPr>
              <p:custDataLst>
                <p:tags r:id="rId20"/>
              </p:custDataLst>
            </p:nvPr>
          </p:nvCxnSpPr>
          <p:spPr>
            <a:xfrm>
              <a:off x="10326810" y="4584542"/>
              <a:ext cx="0" cy="1110778"/>
            </a:xfrm>
            <a:prstGeom prst="line">
              <a:avLst/>
            </a:prstGeom>
            <a:ln w="15875">
              <a:solidFill>
                <a:srgbClr val="0072BC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F973091-0612-B17F-EF19-42F835517AED}"/>
                </a:ext>
              </a:extLst>
            </p:cNvPr>
            <p:cNvGrpSpPr/>
            <p:nvPr/>
          </p:nvGrpSpPr>
          <p:grpSpPr>
            <a:xfrm>
              <a:off x="8082959" y="4253253"/>
              <a:ext cx="1527471" cy="1309123"/>
              <a:chOff x="8082959" y="4281828"/>
              <a:chExt cx="1527471" cy="1309123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21CBFBC-D0F3-F662-4495-6CF405A57934}"/>
                  </a:ext>
                </a:extLst>
              </p:cNvPr>
              <p:cNvCxnSpPr>
                <a:cxnSpLocks/>
              </p:cNvCxnSpPr>
              <p:nvPr>
                <p:custDataLst>
                  <p:tags r:id="rId22"/>
                </p:custDataLst>
              </p:nvPr>
            </p:nvCxnSpPr>
            <p:spPr>
              <a:xfrm>
                <a:off x="8082959" y="4480173"/>
                <a:ext cx="0" cy="1110778"/>
              </a:xfrm>
              <a:prstGeom prst="line">
                <a:avLst/>
              </a:prstGeom>
              <a:ln w="15875">
                <a:solidFill>
                  <a:srgbClr val="0072BC"/>
                </a:solidFill>
                <a:headEnd type="none"/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lowchart: Merge 22">
                <a:extLst>
                  <a:ext uri="{FF2B5EF4-FFF2-40B4-BE49-F238E27FC236}">
                    <a16:creationId xmlns:a16="http://schemas.microsoft.com/office/drawing/2014/main" id="{5C8F58FD-9FDF-E6F0-4030-96AF89B1B58E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 rot="16200000">
                <a:off x="8113711" y="4484288"/>
                <a:ext cx="165100" cy="165100"/>
              </a:xfrm>
              <a:prstGeom prst="flowChartMerge">
                <a:avLst/>
              </a:prstGeom>
              <a:solidFill>
                <a:srgbClr val="558ED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5E94A2B-E089-9E11-6071-6315F28B10A7}"/>
                  </a:ext>
                </a:extLst>
              </p:cNvPr>
              <p:cNvSpPr/>
              <p:nvPr/>
            </p:nvSpPr>
            <p:spPr bwMode="auto">
              <a:xfrm>
                <a:off x="8263675" y="4281828"/>
                <a:ext cx="1337030" cy="594862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 cap="flat" cmpd="sng" algn="ctr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9DAC7C-4A84-F74F-0BBC-169F06865A5F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8246642" y="4430754"/>
                <a:ext cx="1363788" cy="541687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Ctr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NZ" sz="1100" b="1" dirty="0">
                    <a:solidFill>
                      <a:srgbClr val="FF0000"/>
                    </a:solidFill>
                  </a:rPr>
                  <a:t>Apple Futures II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NZ" sz="1100" b="1" dirty="0"/>
                  <a:t>  Asian market access</a:t>
                </a:r>
              </a:p>
              <a:p>
                <a:pPr algn="ctr">
                  <a:lnSpc>
                    <a:spcPct val="80000"/>
                  </a:lnSpc>
                </a:pPr>
                <a:endParaRPr lang="en-NZ" sz="1100" b="1" dirty="0"/>
              </a:p>
            </p:txBody>
          </p:sp>
        </p:grpSp>
        <p:sp>
          <p:nvSpPr>
            <p:cNvPr id="42" name="Arrow: Pentagon 41">
              <a:extLst>
                <a:ext uri="{FF2B5EF4-FFF2-40B4-BE49-F238E27FC236}">
                  <a16:creationId xmlns:a16="http://schemas.microsoft.com/office/drawing/2014/main" id="{51545DF1-4E7B-410C-7C6E-1F5D0D1A0F23}"/>
                </a:ext>
              </a:extLst>
            </p:cNvPr>
            <p:cNvSpPr/>
            <p:nvPr/>
          </p:nvSpPr>
          <p:spPr bwMode="auto">
            <a:xfrm>
              <a:off x="8404590" y="6090107"/>
              <a:ext cx="2256927" cy="539058"/>
            </a:xfrm>
            <a:prstGeom prst="homePlate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NZ" sz="1400" dirty="0"/>
                <a:t>Asian market growth &amp; profitability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8CE13F-C977-87C8-D6FC-C8D89F43C567}"/>
                </a:ext>
              </a:extLst>
            </p:cNvPr>
            <p:cNvSpPr/>
            <p:nvPr/>
          </p:nvSpPr>
          <p:spPr bwMode="auto">
            <a:xfrm>
              <a:off x="10541861" y="4318097"/>
              <a:ext cx="1406659" cy="59486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11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ＭＳ Ｐゴシック" pitchFamily="-112" charset="-128"/>
                </a:rPr>
                <a:t>Smart &amp; Sustainable</a:t>
              </a:r>
            </a:p>
          </p:txBody>
        </p:sp>
        <p:sp>
          <p:nvSpPr>
            <p:cNvPr id="16" name="Flowchart: Merge 15">
              <a:extLst>
                <a:ext uri="{FF2B5EF4-FFF2-40B4-BE49-F238E27FC236}">
                  <a16:creationId xmlns:a16="http://schemas.microsoft.com/office/drawing/2014/main" id="{5D5FD2F0-20B6-448E-0433-1D93584FAD9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rot="16200000">
              <a:off x="10357559" y="4559473"/>
              <a:ext cx="165100" cy="165100"/>
            </a:xfrm>
            <a:prstGeom prst="flowChartMerge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3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3737-9032-D753-33DC-01A915D58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27" y="0"/>
            <a:ext cx="10344552" cy="1124744"/>
          </a:xfrm>
        </p:spPr>
        <p:txBody>
          <a:bodyPr/>
          <a:lstStyle/>
          <a:p>
            <a:r>
              <a:rPr lang="en-NZ" sz="3200" dirty="0"/>
              <a:t>Development of the apple IFP 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E39F1-3B90-EE10-E869-1C2022B36D8F}"/>
              </a:ext>
            </a:extLst>
          </p:cNvPr>
          <p:cNvSpPr txBox="1"/>
          <p:nvPr/>
        </p:nvSpPr>
        <p:spPr>
          <a:xfrm>
            <a:off x="1024128" y="1046001"/>
            <a:ext cx="591219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2200" dirty="0">
                <a:solidFill>
                  <a:srgbClr val="0070C0"/>
                </a:solidFill>
              </a:rPr>
              <a:t>Production drivers </a:t>
            </a:r>
            <a: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3E5D58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t>(1995)</a:t>
            </a:r>
            <a:endParaRPr lang="en-NZ" sz="2200" dirty="0">
              <a:solidFill>
                <a:srgbClr val="0070C0"/>
              </a:solidFill>
            </a:endParaRP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Insecticide resistance (leafrollers, mealybugs)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Extreme insecticide toxicity (OPs)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Worker safety and environmental toxicity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Export rejection &gt;18% risked market closure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34C72-58EC-EC37-3AB8-0A646C63A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5" t="15360" r="7544" b="13815"/>
          <a:stretch/>
        </p:blipFill>
        <p:spPr>
          <a:xfrm>
            <a:off x="7215609" y="979891"/>
            <a:ext cx="1421181" cy="10530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DAC705E-E250-2573-DF61-65EA3F0A92A3}"/>
              </a:ext>
            </a:extLst>
          </p:cNvPr>
          <p:cNvGrpSpPr/>
          <p:nvPr/>
        </p:nvGrpSpPr>
        <p:grpSpPr>
          <a:xfrm>
            <a:off x="1014984" y="4586540"/>
            <a:ext cx="5652586" cy="2000950"/>
            <a:chOff x="1014984" y="4586540"/>
            <a:chExt cx="5652586" cy="20009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A193D1-1EE9-8735-88B2-95136BB7FC7F}"/>
                </a:ext>
              </a:extLst>
            </p:cNvPr>
            <p:cNvSpPr txBox="1"/>
            <p:nvPr/>
          </p:nvSpPr>
          <p:spPr>
            <a:xfrm>
              <a:off x="1014984" y="4617720"/>
              <a:ext cx="4804520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NZ" sz="2200" dirty="0">
                  <a:solidFill>
                    <a:srgbClr val="0070C0"/>
                  </a:solidFill>
                </a:rPr>
                <a:t>Team building </a:t>
              </a:r>
              <a:r>
                <a:rPr lang="en-NZ" sz="1600" dirty="0">
                  <a:solidFill>
                    <a:schemeClr val="tx2"/>
                  </a:solidFill>
                </a:rPr>
                <a:t>(1995)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Co-leadership 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Sector stake-holders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Consultant &amp; community engagement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Leading growers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032E8F6-269A-4184-0971-FB919362D7AD}"/>
                </a:ext>
              </a:extLst>
            </p:cNvPr>
            <p:cNvGrpSpPr/>
            <p:nvPr/>
          </p:nvGrpSpPr>
          <p:grpSpPr>
            <a:xfrm>
              <a:off x="3952186" y="4586540"/>
              <a:ext cx="2715384" cy="956128"/>
              <a:chOff x="3952186" y="4586540"/>
              <a:chExt cx="2715384" cy="956128"/>
            </a:xfrm>
          </p:grpSpPr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1FAF7E79-58DD-2AE5-821E-A744658A24AF}"/>
                  </a:ext>
                </a:extLst>
              </p:cNvPr>
              <p:cNvSpPr/>
              <p:nvPr/>
            </p:nvSpPr>
            <p:spPr bwMode="auto">
              <a:xfrm>
                <a:off x="3952186" y="4586540"/>
                <a:ext cx="2715384" cy="956128"/>
              </a:xfrm>
              <a:prstGeom prst="wedgeEllipseCallout">
                <a:avLst>
                  <a:gd name="adj1" fmla="val -81056"/>
                  <a:gd name="adj2" fmla="val 20177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GB" altLang="en-US" sz="2000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2CA7A09-8862-905B-4594-F565641FFA8C}"/>
                  </a:ext>
                </a:extLst>
              </p:cNvPr>
              <p:cNvGrpSpPr/>
              <p:nvPr/>
            </p:nvGrpSpPr>
            <p:grpSpPr>
              <a:xfrm>
                <a:off x="4440550" y="4710502"/>
                <a:ext cx="1961155" cy="676142"/>
                <a:chOff x="4729747" y="4589339"/>
                <a:chExt cx="1961155" cy="67614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74C19B3-9FB8-9F57-892E-20AF938C9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29747" y="4589339"/>
                  <a:ext cx="607672" cy="676142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83D37461-C793-FE81-F84F-7E0F698FB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21935" y="4689287"/>
                  <a:ext cx="1168967" cy="539523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F117A42-4FF4-273F-8262-2BDFEBE07696}"/>
                    </a:ext>
                  </a:extLst>
                </p:cNvPr>
                <p:cNvSpPr txBox="1"/>
                <p:nvPr/>
              </p:nvSpPr>
              <p:spPr>
                <a:xfrm>
                  <a:off x="5229117" y="4836020"/>
                  <a:ext cx="3337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NZ" sz="2000" dirty="0">
                      <a:solidFill>
                        <a:schemeClr val="tx2"/>
                      </a:solidFill>
                    </a:rPr>
                    <a:t>+</a:t>
                  </a:r>
                </a:p>
              </p:txBody>
            </p: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2D7B2-5623-6FFF-368A-D334DE69E4EE}"/>
              </a:ext>
            </a:extLst>
          </p:cNvPr>
          <p:cNvGrpSpPr/>
          <p:nvPr/>
        </p:nvGrpSpPr>
        <p:grpSpPr>
          <a:xfrm>
            <a:off x="1014984" y="3021138"/>
            <a:ext cx="11036808" cy="1631216"/>
            <a:chOff x="1014984" y="3021138"/>
            <a:chExt cx="11036808" cy="16312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17FEE5-909B-CBC1-79C6-A0DEA9269D5A}"/>
                </a:ext>
              </a:extLst>
            </p:cNvPr>
            <p:cNvSpPr txBox="1"/>
            <p:nvPr/>
          </p:nvSpPr>
          <p:spPr>
            <a:xfrm>
              <a:off x="1014984" y="3209544"/>
              <a:ext cx="51462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NZ" sz="2200" dirty="0">
                  <a:solidFill>
                    <a:srgbClr val="0070C0"/>
                  </a:solidFill>
                </a:rPr>
                <a:t>The vision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The future - responsible insecticide use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A deep-redesign of apple crop protection</a:t>
              </a:r>
            </a:p>
          </p:txBody>
        </p:sp>
        <p:sp>
          <p:nvSpPr>
            <p:cNvPr id="16" name="Scroll: Horizontal 15">
              <a:extLst>
                <a:ext uri="{FF2B5EF4-FFF2-40B4-BE49-F238E27FC236}">
                  <a16:creationId xmlns:a16="http://schemas.microsoft.com/office/drawing/2014/main" id="{AC1DA9F1-D60B-FDAA-5382-0C8EB95C1393}"/>
                </a:ext>
              </a:extLst>
            </p:cNvPr>
            <p:cNvSpPr/>
            <p:nvPr/>
          </p:nvSpPr>
          <p:spPr bwMode="auto">
            <a:xfrm>
              <a:off x="6571488" y="3021138"/>
              <a:ext cx="5480304" cy="1631216"/>
            </a:xfrm>
            <a:prstGeom prst="horizontalScroll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altLang="en-US" sz="2000" b="1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ＭＳ Ｐゴシック"/>
                </a:rPr>
                <a:t>Integrated Fruit Production</a:t>
              </a:r>
            </a:p>
            <a:p>
              <a:pPr algn="ctr"/>
              <a:r>
                <a:rPr lang="en-GB" altLang="en-US" sz="2000" i="1" dirty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ea typeface="ＭＳ Ｐゴシック"/>
                </a:rPr>
                <a:t>Sustainable production using the safest possible methods for the environment and human health</a:t>
              </a:r>
              <a:endParaRPr lang="en-GB" altLang="en-US" sz="20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5DBDC7-EF5F-BAA0-FD6D-515479C26765}"/>
              </a:ext>
            </a:extLst>
          </p:cNvPr>
          <p:cNvGrpSpPr/>
          <p:nvPr/>
        </p:nvGrpSpPr>
        <p:grpSpPr>
          <a:xfrm>
            <a:off x="9097556" y="46651"/>
            <a:ext cx="2244496" cy="2980943"/>
            <a:chOff x="9057800" y="46651"/>
            <a:chExt cx="2244496" cy="29809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767C0C4-398D-ECED-E7C2-2C68FBA9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57801" y="1631179"/>
              <a:ext cx="2244495" cy="139641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2F4D25-80F8-74B7-0881-AC42802ED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29" t="1037" r="-2238" b="-1037"/>
            <a:stretch/>
          </p:blipFill>
          <p:spPr>
            <a:xfrm>
              <a:off x="9057800" y="46651"/>
              <a:ext cx="2244496" cy="156262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5BC6A7D-C630-2988-EEB6-F31AEECBC9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49" t="26911" r="20776" b="17519"/>
          <a:stretch/>
        </p:blipFill>
        <p:spPr>
          <a:xfrm>
            <a:off x="7206553" y="2127141"/>
            <a:ext cx="1417308" cy="8899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FB517CB-233B-E270-D644-A78C68A26EF1}"/>
              </a:ext>
            </a:extLst>
          </p:cNvPr>
          <p:cNvGrpSpPr/>
          <p:nvPr/>
        </p:nvGrpSpPr>
        <p:grpSpPr>
          <a:xfrm>
            <a:off x="7315200" y="4810449"/>
            <a:ext cx="3322622" cy="880075"/>
            <a:chOff x="7315200" y="4810449"/>
            <a:chExt cx="3322622" cy="8800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0AC2744-94D3-6A87-F6C4-5F9C0091F909}"/>
                </a:ext>
              </a:extLst>
            </p:cNvPr>
            <p:cNvGrpSpPr/>
            <p:nvPr/>
          </p:nvGrpSpPr>
          <p:grpSpPr>
            <a:xfrm>
              <a:off x="7539477" y="4877240"/>
              <a:ext cx="2668743" cy="771832"/>
              <a:chOff x="6377738" y="5181702"/>
              <a:chExt cx="2668743" cy="771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4E225D0-839C-5080-3677-5226F23BD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77738" y="5320785"/>
                <a:ext cx="1179275" cy="343010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94718E6-805F-FFD3-3E1E-4F1470FC2904}"/>
                  </a:ext>
                </a:extLst>
              </p:cNvPr>
              <p:cNvGrpSpPr/>
              <p:nvPr/>
            </p:nvGrpSpPr>
            <p:grpSpPr>
              <a:xfrm>
                <a:off x="7841567" y="5181702"/>
                <a:ext cx="1204914" cy="771832"/>
                <a:chOff x="5948759" y="5675478"/>
                <a:chExt cx="1204914" cy="77183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0A127839-C51A-7465-EF65-557644B0C5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48759" y="6208713"/>
                  <a:ext cx="1204914" cy="238597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23C1A52-42D4-1727-82DA-F87EF0407F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6049" t="18238" r="5614" b="19445"/>
                <a:stretch/>
              </p:blipFill>
              <p:spPr>
                <a:xfrm>
                  <a:off x="5996671" y="5675478"/>
                  <a:ext cx="1109091" cy="438145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1DD6C5-5CC5-A1EF-A6B7-685D187441EE}"/>
                </a:ext>
              </a:extLst>
            </p:cNvPr>
            <p:cNvSpPr/>
            <p:nvPr/>
          </p:nvSpPr>
          <p:spPr bwMode="auto">
            <a:xfrm>
              <a:off x="7315200" y="4810449"/>
              <a:ext cx="3322622" cy="88007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88CF26-C5A3-6B6B-0148-EA05A4469BEE}"/>
              </a:ext>
            </a:extLst>
          </p:cNvPr>
          <p:cNvGrpSpPr/>
          <p:nvPr/>
        </p:nvGrpSpPr>
        <p:grpSpPr>
          <a:xfrm>
            <a:off x="7315200" y="5848537"/>
            <a:ext cx="3322622" cy="874762"/>
            <a:chOff x="7315200" y="5848537"/>
            <a:chExt cx="3322622" cy="8747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7BBEB1A-44BA-5B09-2F09-625C2A8B193C}"/>
                </a:ext>
              </a:extLst>
            </p:cNvPr>
            <p:cNvGrpSpPr/>
            <p:nvPr/>
          </p:nvGrpSpPr>
          <p:grpSpPr>
            <a:xfrm>
              <a:off x="7682193" y="5885715"/>
              <a:ext cx="963643" cy="782564"/>
              <a:chOff x="8793861" y="5367500"/>
              <a:chExt cx="963643" cy="78256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7C69E1D-B48A-532A-F040-156B8079E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65776" y="5721286"/>
                <a:ext cx="818576" cy="428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C9DA672-A19A-372B-4A41-D125E1B66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93861" y="5367500"/>
                <a:ext cx="963643" cy="353785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BFF98D9-4BE3-808F-88B3-879C8E75F3CA}"/>
                </a:ext>
              </a:extLst>
            </p:cNvPr>
            <p:cNvGrpSpPr/>
            <p:nvPr/>
          </p:nvGrpSpPr>
          <p:grpSpPr>
            <a:xfrm>
              <a:off x="9072998" y="5934289"/>
              <a:ext cx="1204914" cy="752798"/>
              <a:chOff x="9178099" y="5554384"/>
              <a:chExt cx="1264349" cy="80492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FAA097D-B71E-B203-F64B-32329DD2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32807"/>
              <a:stretch/>
            </p:blipFill>
            <p:spPr>
              <a:xfrm>
                <a:off x="9178099" y="6023769"/>
                <a:ext cx="1264349" cy="33554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F41A160-C3AC-A6F4-05EF-D9C739C3A3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8134" b="17551"/>
              <a:stretch/>
            </p:blipFill>
            <p:spPr>
              <a:xfrm>
                <a:off x="9199165" y="5554384"/>
                <a:ext cx="1179275" cy="544282"/>
              </a:xfrm>
              <a:prstGeom prst="rect">
                <a:avLst/>
              </a:prstGeom>
            </p:spPr>
          </p:pic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8C4F33-C69F-58BC-B944-234087F0164F}"/>
                </a:ext>
              </a:extLst>
            </p:cNvPr>
            <p:cNvSpPr/>
            <p:nvPr/>
          </p:nvSpPr>
          <p:spPr bwMode="auto">
            <a:xfrm>
              <a:off x="7315200" y="5848537"/>
              <a:ext cx="3322622" cy="87476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72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>
            <a:extLst>
              <a:ext uri="{FF2B5EF4-FFF2-40B4-BE49-F238E27FC236}">
                <a16:creationId xmlns:a16="http://schemas.microsoft.com/office/drawing/2014/main" id="{A92FBDC4-2575-698F-4F9E-448F3430B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48" y="47244"/>
            <a:ext cx="7134227" cy="1398588"/>
          </a:xfrm>
        </p:spPr>
        <p:txBody>
          <a:bodyPr/>
          <a:lstStyle/>
          <a:p>
            <a:pPr algn="ctr"/>
            <a:r>
              <a:rPr lang="en-GB" altLang="en-US" sz="3200" dirty="0"/>
              <a:t>  NZ Pipfruit IFP Committee </a:t>
            </a:r>
            <a:br>
              <a:rPr lang="en-GB" altLang="en-US" sz="3200" dirty="0"/>
            </a:br>
            <a:r>
              <a:rPr lang="en-GB" altLang="en-US" sz="1600" b="0" dirty="0"/>
              <a:t>(1996-2001)</a:t>
            </a:r>
          </a:p>
        </p:txBody>
      </p:sp>
      <p:sp>
        <p:nvSpPr>
          <p:cNvPr id="1102851" name="Rectangle 3">
            <a:extLst>
              <a:ext uri="{FF2B5EF4-FFF2-40B4-BE49-F238E27FC236}">
                <a16:creationId xmlns:a16="http://schemas.microsoft.com/office/drawing/2014/main" id="{7B8DA39C-E483-71FB-05B0-E3A7FE3D94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35429" y="2303738"/>
            <a:ext cx="2745484" cy="384149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altLang="en-US" sz="1600" u="sng" dirty="0">
                <a:solidFill>
                  <a:srgbClr val="0070C0"/>
                </a:solidFill>
              </a:rPr>
              <a:t>Technical Subcommittees</a:t>
            </a:r>
            <a:endParaRPr lang="en-GB" altLang="en-US" sz="1600" dirty="0">
              <a:solidFill>
                <a:srgbClr val="0070C0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en-GB" altLang="en-US" sz="1400" b="1" dirty="0"/>
              <a:t> Pests</a:t>
            </a:r>
            <a:endParaRPr lang="en-GB" altLang="en-US" sz="1400" dirty="0"/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Diseases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Chemical effects database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Site and rootstocks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Tree management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Understorey management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Water management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Soil management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Environmental quality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Cleaner production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Training</a:t>
            </a:r>
          </a:p>
          <a:p>
            <a:pPr marL="0" indent="0">
              <a:lnSpc>
                <a:spcPct val="90000"/>
              </a:lnSpc>
            </a:pPr>
            <a:r>
              <a:rPr lang="en-GB" altLang="en-US" sz="1400" dirty="0"/>
              <a:t> Regulatory</a:t>
            </a:r>
          </a:p>
        </p:txBody>
      </p:sp>
      <p:sp>
        <p:nvSpPr>
          <p:cNvPr id="1102852" name="Rectangle 4">
            <a:extLst>
              <a:ext uri="{FF2B5EF4-FFF2-40B4-BE49-F238E27FC236}">
                <a16:creationId xmlns:a16="http://schemas.microsoft.com/office/drawing/2014/main" id="{3224F2F5-FA6D-19F7-7754-8CC9516B64D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19634" y="1428750"/>
            <a:ext cx="7719441" cy="533401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 dirty="0"/>
              <a:t>ENZA      </a:t>
            </a:r>
            <a:r>
              <a:rPr lang="en-GB" altLang="en-US" dirty="0" err="1"/>
              <a:t>HortResearch</a:t>
            </a:r>
            <a:r>
              <a:rPr lang="en-GB" altLang="en-US" dirty="0"/>
              <a:t>     Sector Groups      Growers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CFDB98-B0BE-58E9-0425-81EFF6E94250}"/>
              </a:ext>
            </a:extLst>
          </p:cNvPr>
          <p:cNvGrpSpPr/>
          <p:nvPr/>
        </p:nvGrpSpPr>
        <p:grpSpPr>
          <a:xfrm>
            <a:off x="1209675" y="1085850"/>
            <a:ext cx="4876800" cy="379032"/>
            <a:chOff x="2895600" y="1066800"/>
            <a:chExt cx="4876800" cy="379032"/>
          </a:xfrm>
        </p:grpSpPr>
        <p:sp>
          <p:nvSpPr>
            <p:cNvPr id="1102854" name="Line 6">
              <a:extLst>
                <a:ext uri="{FF2B5EF4-FFF2-40B4-BE49-F238E27FC236}">
                  <a16:creationId xmlns:a16="http://schemas.microsoft.com/office/drawing/2014/main" id="{D2A47384-3DB6-D620-689E-9714650023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5600" y="1066800"/>
              <a:ext cx="228600" cy="2842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1102855" name="Line 7">
              <a:extLst>
                <a:ext uri="{FF2B5EF4-FFF2-40B4-BE49-F238E27FC236}">
                  <a16:creationId xmlns:a16="http://schemas.microsoft.com/office/drawing/2014/main" id="{C56876E2-3A05-5A49-AEA4-062B178DCC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599" y="1113892"/>
              <a:ext cx="228599" cy="3319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1102856" name="Line 8">
              <a:extLst>
                <a:ext uri="{FF2B5EF4-FFF2-40B4-BE49-F238E27FC236}">
                  <a16:creationId xmlns:a16="http://schemas.microsoft.com/office/drawing/2014/main" id="{498B73D3-940D-D558-00DA-CF79D739C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1400" y="1066800"/>
              <a:ext cx="381000" cy="2842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1102857" name="Line 9">
              <a:extLst>
                <a:ext uri="{FF2B5EF4-FFF2-40B4-BE49-F238E27FC236}">
                  <a16:creationId xmlns:a16="http://schemas.microsoft.com/office/drawing/2014/main" id="{3565C515-D569-9E9B-98EE-0E20BCBDA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598" y="1078466"/>
              <a:ext cx="209402" cy="36736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NZ"/>
            </a:p>
          </p:txBody>
        </p:sp>
      </p:grpSp>
      <p:sp>
        <p:nvSpPr>
          <p:cNvPr id="1102858" name="Rectangle 10">
            <a:extLst>
              <a:ext uri="{FF2B5EF4-FFF2-40B4-BE49-F238E27FC236}">
                <a16:creationId xmlns:a16="http://schemas.microsoft.com/office/drawing/2014/main" id="{F5D541BD-1A39-6324-BA1F-4EA2A0F3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354" y="2438781"/>
            <a:ext cx="3980046" cy="61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l">
              <a:buClr>
                <a:srgbClr val="008000"/>
              </a:buClr>
            </a:pPr>
            <a:r>
              <a:rPr lang="en-GB" altLang="en-US" sz="2800" dirty="0">
                <a:solidFill>
                  <a:srgbClr val="0070C0"/>
                </a:solidFill>
              </a:rPr>
              <a:t>IFP Standards</a:t>
            </a:r>
            <a:endParaRPr lang="en-GB" altLang="en-US" sz="1400" dirty="0">
              <a:solidFill>
                <a:srgbClr val="0070C0"/>
              </a:solidFill>
            </a:endParaRPr>
          </a:p>
          <a:p>
            <a:pPr>
              <a:buClr>
                <a:srgbClr val="008000"/>
              </a:buClr>
            </a:pPr>
            <a:r>
              <a:rPr lang="en-GB" altLang="en-US" sz="1400" dirty="0">
                <a:solidFill>
                  <a:srgbClr val="0070C0"/>
                </a:solidFill>
              </a:rPr>
              <a:t>                   </a:t>
            </a:r>
            <a:r>
              <a:rPr lang="en-GB" altLang="en-US" sz="1600" dirty="0"/>
              <a:t> </a:t>
            </a:r>
            <a:r>
              <a:rPr lang="en-GB" altLang="en-US" sz="2000" dirty="0"/>
              <a:t>(goals)</a:t>
            </a:r>
          </a:p>
          <a:p>
            <a:pPr algn="l">
              <a:buFontTx/>
              <a:buChar char="•"/>
            </a:pPr>
            <a:endParaRPr lang="en-GB" altLang="en-US" sz="2400" dirty="0">
              <a:solidFill>
                <a:srgbClr val="0070C0"/>
              </a:solidFill>
            </a:endParaRPr>
          </a:p>
          <a:p>
            <a:pPr algn="l">
              <a:buFontTx/>
              <a:buChar char="•"/>
            </a:pPr>
            <a:endParaRPr lang="en-GB" altLang="en-US" sz="2400" dirty="0">
              <a:solidFill>
                <a:srgbClr val="0070C0"/>
              </a:solidFill>
            </a:endParaRPr>
          </a:p>
          <a:p>
            <a:pPr algn="l">
              <a:buFontTx/>
              <a:buChar char="•"/>
            </a:pPr>
            <a:endParaRPr lang="en-GB" altLang="en-US" sz="2400" dirty="0">
              <a:solidFill>
                <a:srgbClr val="0070C0"/>
              </a:solidFill>
            </a:endParaRPr>
          </a:p>
          <a:p>
            <a:pPr algn="l">
              <a:buFontTx/>
              <a:buChar char="•"/>
            </a:pPr>
            <a:endParaRPr lang="en-GB" alt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BB08B-AC8D-B22A-9F72-0D0B23CFCF29}"/>
              </a:ext>
            </a:extLst>
          </p:cNvPr>
          <p:cNvSpPr txBox="1"/>
          <p:nvPr/>
        </p:nvSpPr>
        <p:spPr>
          <a:xfrm>
            <a:off x="3787446" y="4109306"/>
            <a:ext cx="26324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en-US" sz="2800" dirty="0">
                <a:solidFill>
                  <a:srgbClr val="0070C0"/>
                </a:solidFill>
              </a:rPr>
              <a:t>IFP Documents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61B01-A420-2F47-4848-86F5E013D49C}"/>
              </a:ext>
            </a:extLst>
          </p:cNvPr>
          <p:cNvSpPr txBox="1"/>
          <p:nvPr/>
        </p:nvSpPr>
        <p:spPr>
          <a:xfrm>
            <a:off x="3777733" y="5165438"/>
            <a:ext cx="268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en-US" sz="2800" dirty="0">
                <a:solidFill>
                  <a:srgbClr val="0070C0"/>
                </a:solidFill>
              </a:rPr>
              <a:t>Implementation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4DAE7C-ADF6-6695-87A5-0DB16B09173A}"/>
              </a:ext>
            </a:extLst>
          </p:cNvPr>
          <p:cNvSpPr/>
          <p:nvPr/>
        </p:nvSpPr>
        <p:spPr bwMode="auto">
          <a:xfrm>
            <a:off x="399620" y="2600175"/>
            <a:ext cx="937509" cy="31704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20C64943-13EA-FE1C-C8AE-3835D19A7AFA}"/>
              </a:ext>
            </a:extLst>
          </p:cNvPr>
          <p:cNvSpPr/>
          <p:nvPr/>
        </p:nvSpPr>
        <p:spPr bwMode="auto">
          <a:xfrm>
            <a:off x="2981325" y="2647800"/>
            <a:ext cx="657407" cy="3457726"/>
          </a:xfrm>
          <a:prstGeom prst="rightBrac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6828284-B6BD-ABB2-0473-7681689DE73F}"/>
              </a:ext>
            </a:extLst>
          </p:cNvPr>
          <p:cNvSpPr/>
          <p:nvPr/>
        </p:nvSpPr>
        <p:spPr bwMode="auto">
          <a:xfrm rot="5400000">
            <a:off x="3648157" y="-1076572"/>
            <a:ext cx="533401" cy="6305717"/>
          </a:xfrm>
          <a:prstGeom prst="rightBrace">
            <a:avLst>
              <a:gd name="adj1" fmla="val 8333"/>
              <a:gd name="adj2" fmla="val 8549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200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45F03-21A2-F185-3F44-10C954D900BB}"/>
              </a:ext>
            </a:extLst>
          </p:cNvPr>
          <p:cNvGrpSpPr/>
          <p:nvPr/>
        </p:nvGrpSpPr>
        <p:grpSpPr>
          <a:xfrm>
            <a:off x="6848475" y="120878"/>
            <a:ext cx="5268821" cy="3900207"/>
            <a:chOff x="6848475" y="120878"/>
            <a:chExt cx="5268821" cy="39002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DBF2CE-1FC1-1B7A-8EA9-F62FD48542B6}"/>
                </a:ext>
              </a:extLst>
            </p:cNvPr>
            <p:cNvGrpSpPr/>
            <p:nvPr/>
          </p:nvGrpSpPr>
          <p:grpSpPr>
            <a:xfrm>
              <a:off x="6848475" y="2466811"/>
              <a:ext cx="5268821" cy="1554274"/>
              <a:chOff x="6829425" y="2362036"/>
              <a:chExt cx="5268821" cy="1554274"/>
            </a:xfrm>
          </p:grpSpPr>
          <p:sp>
            <p:nvSpPr>
              <p:cNvPr id="21" name="Text Box 4">
                <a:extLst>
                  <a:ext uri="{FF2B5EF4-FFF2-40B4-BE49-F238E27FC236}">
                    <a16:creationId xmlns:a16="http://schemas.microsoft.com/office/drawing/2014/main" id="{829FFB2D-4A71-795F-33D4-41212FD88B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0846" y="2380569"/>
                <a:ext cx="4317400" cy="153574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Bef>
                    <a:spcPts val="0"/>
                  </a:spcBef>
                  <a:buFontTx/>
                  <a:buChar char="•"/>
                </a:pPr>
                <a:r>
                  <a:rPr lang="en-NZ" altLang="en-US" sz="2000" dirty="0"/>
                  <a:t> Eliminate ecotoxic OP insecticides </a:t>
                </a:r>
              </a:p>
              <a:p>
                <a:pPr eaLnBrk="1" hangingPunct="1">
                  <a:lnSpc>
                    <a:spcPct val="120000"/>
                  </a:lnSpc>
                  <a:spcBef>
                    <a:spcPts val="0"/>
                  </a:spcBef>
                  <a:buFontTx/>
                  <a:buChar char="•"/>
                </a:pPr>
                <a:r>
                  <a:rPr lang="en-NZ" altLang="en-US" sz="2000" dirty="0"/>
                  <a:t> Only justified pesticide use</a:t>
                </a:r>
                <a:endParaRPr lang="en-NZ" altLang="en-US" sz="2000" b="1" dirty="0"/>
              </a:p>
              <a:p>
                <a:pPr eaLnBrk="1" hangingPunct="1">
                  <a:lnSpc>
                    <a:spcPct val="120000"/>
                  </a:lnSpc>
                  <a:spcBef>
                    <a:spcPts val="0"/>
                  </a:spcBef>
                  <a:buFontTx/>
                  <a:buChar char="•"/>
                </a:pPr>
                <a:r>
                  <a:rPr lang="en-NZ" altLang="en-US" sz="2000" dirty="0"/>
                  <a:t> Maximise bio-control</a:t>
                </a:r>
                <a:endParaRPr lang="en-AU" altLang="en-US" sz="2000" dirty="0"/>
              </a:p>
              <a:p>
                <a:pPr eaLnBrk="1" hangingPunct="1">
                  <a:lnSpc>
                    <a:spcPct val="120000"/>
                  </a:lnSpc>
                  <a:spcBef>
                    <a:spcPts val="0"/>
                  </a:spcBef>
                  <a:buFontTx/>
                  <a:buChar char="•"/>
                </a:pPr>
                <a:r>
                  <a:rPr lang="en-NZ" altLang="en-US" sz="2000" dirty="0"/>
                  <a:t> Reduce quarantine failures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EAA238-CE8B-CAF5-AB41-B7675AB3B96F}"/>
                  </a:ext>
                </a:extLst>
              </p:cNvPr>
              <p:cNvSpPr txBox="1"/>
              <p:nvPr/>
            </p:nvSpPr>
            <p:spPr>
              <a:xfrm>
                <a:off x="6829425" y="2362036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NZ" sz="2400" dirty="0">
                    <a:solidFill>
                      <a:srgbClr val="0070C0"/>
                    </a:solidFill>
                  </a:rPr>
                  <a:t>Pests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DFDD077-CEED-3B04-6767-18DC4EFB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2025" y="120878"/>
              <a:ext cx="2236970" cy="224425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486CF3-F3CC-07B8-6FF7-D2ABAB96D521}"/>
              </a:ext>
            </a:extLst>
          </p:cNvPr>
          <p:cNvGrpSpPr/>
          <p:nvPr/>
        </p:nvGrpSpPr>
        <p:grpSpPr>
          <a:xfrm>
            <a:off x="4105275" y="5277581"/>
            <a:ext cx="5001021" cy="1535741"/>
            <a:chOff x="4105275" y="5277581"/>
            <a:chExt cx="5001021" cy="1535741"/>
          </a:xfrm>
        </p:grpSpPr>
        <p:sp>
          <p:nvSpPr>
            <p:cNvPr id="33" name="Speech Bubble: Rectangle 32">
              <a:extLst>
                <a:ext uri="{FF2B5EF4-FFF2-40B4-BE49-F238E27FC236}">
                  <a16:creationId xmlns:a16="http://schemas.microsoft.com/office/drawing/2014/main" id="{1DBC9990-DBC4-6C9F-9C5F-33645274FCBD}"/>
                </a:ext>
              </a:extLst>
            </p:cNvPr>
            <p:cNvSpPr/>
            <p:nvPr/>
          </p:nvSpPr>
          <p:spPr bwMode="auto">
            <a:xfrm>
              <a:off x="6419849" y="5277581"/>
              <a:ext cx="2686447" cy="1535741"/>
            </a:xfrm>
            <a:prstGeom prst="wedgeRectCallout">
              <a:avLst>
                <a:gd name="adj1" fmla="val -67538"/>
                <a:gd name="adj2" fmla="val -9326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ct val="120000"/>
                </a:lnSpc>
                <a:spcBef>
                  <a:spcPts val="0"/>
                </a:spcBef>
                <a:buFontTx/>
                <a:buChar char="•"/>
              </a:pPr>
              <a:r>
                <a:rPr lang="en-NZ" altLang="en-US" sz="2000" dirty="0"/>
                <a:t> </a:t>
              </a:r>
              <a:r>
                <a:rPr lang="en-NZ" altLang="en-US" sz="2000" dirty="0" err="1"/>
                <a:t>Agchem</a:t>
              </a:r>
              <a:r>
                <a:rPr lang="en-NZ" altLang="en-US" sz="2000" dirty="0"/>
                <a:t> industry</a:t>
              </a:r>
            </a:p>
            <a:p>
              <a:pPr eaLnBrk="1" hangingPunct="1">
                <a:lnSpc>
                  <a:spcPct val="120000"/>
                </a:lnSpc>
                <a:spcBef>
                  <a:spcPts val="0"/>
                </a:spcBef>
                <a:buFontTx/>
                <a:buChar char="•"/>
              </a:pPr>
              <a:r>
                <a:rPr lang="en-NZ" altLang="en-US" sz="2000" dirty="0"/>
                <a:t> Merchant suppliers</a:t>
              </a:r>
            </a:p>
            <a:p>
              <a:pPr eaLnBrk="1" hangingPunct="1">
                <a:lnSpc>
                  <a:spcPct val="120000"/>
                </a:lnSpc>
                <a:spcBef>
                  <a:spcPts val="0"/>
                </a:spcBef>
                <a:buFontTx/>
                <a:buChar char="•"/>
              </a:pPr>
              <a:r>
                <a:rPr lang="en-NZ" altLang="en-US" sz="2000" dirty="0"/>
                <a:t> Consultants</a:t>
              </a:r>
              <a:endParaRPr lang="en-NZ" altLang="en-US" sz="2000" b="1" dirty="0"/>
            </a:p>
            <a:p>
              <a:pPr eaLnBrk="1" hangingPunct="1">
                <a:lnSpc>
                  <a:spcPct val="120000"/>
                </a:lnSpc>
                <a:spcBef>
                  <a:spcPts val="0"/>
                </a:spcBef>
                <a:buFontTx/>
                <a:buChar char="•"/>
              </a:pPr>
              <a:r>
                <a:rPr lang="en-NZ" altLang="en-US" sz="2000" dirty="0"/>
                <a:t> Growers</a:t>
              </a:r>
              <a:endParaRPr lang="en-AU" altLang="en-US" sz="2000" dirty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08F4720-F837-7EC8-FA65-7C3131CC8FB7}"/>
                </a:ext>
              </a:extLst>
            </p:cNvPr>
            <p:cNvSpPr txBox="1"/>
            <p:nvPr/>
          </p:nvSpPr>
          <p:spPr>
            <a:xfrm>
              <a:off x="4105275" y="5675025"/>
              <a:ext cx="2095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altLang="en-US" sz="2000" dirty="0"/>
                <a:t>Researcher led</a:t>
              </a:r>
              <a:endParaRPr lang="en-NZ" sz="20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B58C61-9593-0645-14F8-81A0CF733383}"/>
              </a:ext>
            </a:extLst>
          </p:cNvPr>
          <p:cNvGrpSpPr/>
          <p:nvPr/>
        </p:nvGrpSpPr>
        <p:grpSpPr>
          <a:xfrm>
            <a:off x="6419850" y="4074784"/>
            <a:ext cx="5734050" cy="2733530"/>
            <a:chOff x="6419850" y="4074784"/>
            <a:chExt cx="5734050" cy="27335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023596-C8EF-EC46-B229-8113988FC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9897"/>
            <a:stretch/>
          </p:blipFill>
          <p:spPr>
            <a:xfrm>
              <a:off x="9595184" y="4077518"/>
              <a:ext cx="2558716" cy="12497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4C6922-93A5-A501-493B-827754979825}"/>
                </a:ext>
              </a:extLst>
            </p:cNvPr>
            <p:cNvGrpSpPr/>
            <p:nvPr/>
          </p:nvGrpSpPr>
          <p:grpSpPr>
            <a:xfrm>
              <a:off x="6419850" y="4074784"/>
              <a:ext cx="5734050" cy="2733530"/>
              <a:chOff x="6419850" y="4076154"/>
              <a:chExt cx="5609301" cy="252875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774F554-3925-2852-3967-B2E415778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497" t="53264" r="9157" b="14510"/>
              <a:stretch/>
            </p:blipFill>
            <p:spPr>
              <a:xfrm>
                <a:off x="6419850" y="4076154"/>
                <a:ext cx="2629434" cy="626261"/>
              </a:xfrm>
              <a:prstGeom prst="rect">
                <a:avLst/>
              </a:prstGeom>
            </p:spPr>
          </p:pic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03BE199F-F963-A7CD-3538-AFE44D360B75}"/>
                  </a:ext>
                </a:extLst>
              </p:cNvPr>
              <p:cNvSpPr/>
              <p:nvPr/>
            </p:nvSpPr>
            <p:spPr bwMode="auto">
              <a:xfrm>
                <a:off x="9077342" y="4113741"/>
                <a:ext cx="427081" cy="420159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EE401BC-34D5-EBAD-0D7F-61575F5B2F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8540"/>
              <a:stretch/>
            </p:blipFill>
            <p:spPr>
              <a:xfrm>
                <a:off x="9495709" y="5325915"/>
                <a:ext cx="2533442" cy="1278989"/>
              </a:xfrm>
              <a:prstGeom prst="rect">
                <a:avLst/>
              </a:prstGeom>
              <a:ln>
                <a:solidFill>
                  <a:srgbClr val="0066FF"/>
                </a:solidFill>
              </a:ln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ED61E2-3A0F-5865-D358-72C81C9A4B1E}"/>
                </a:ext>
              </a:extLst>
            </p:cNvPr>
            <p:cNvSpPr txBox="1"/>
            <p:nvPr/>
          </p:nvSpPr>
          <p:spPr>
            <a:xfrm>
              <a:off x="7460479" y="474291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Z" sz="1200" dirty="0">
                  <a:solidFill>
                    <a:schemeClr val="tx2"/>
                  </a:solidFill>
                </a:rPr>
                <a:t>1996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1FF0-984F-72D4-E3F7-739B0ADE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150"/>
            <a:ext cx="10344552" cy="1124744"/>
          </a:xfrm>
        </p:spPr>
        <p:txBody>
          <a:bodyPr/>
          <a:lstStyle/>
          <a:p>
            <a:r>
              <a:rPr lang="en-NZ" sz="3200" dirty="0"/>
              <a:t>IFP implementation </a:t>
            </a:r>
            <a:r>
              <a:rPr lang="en-NZ" sz="2400" b="0" dirty="0"/>
              <a:t>(1996-2001)</a:t>
            </a:r>
            <a:br>
              <a:rPr lang="en-NZ" dirty="0"/>
            </a:br>
            <a:r>
              <a:rPr lang="en-NZ" b="0" i="1" dirty="0"/>
              <a:t>Technology, stakeholders, consultants &amp; growers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58459A-CA1F-7DC9-E175-8A9DCD2CB1F7}"/>
              </a:ext>
            </a:extLst>
          </p:cNvPr>
          <p:cNvGrpSpPr/>
          <p:nvPr/>
        </p:nvGrpSpPr>
        <p:grpSpPr>
          <a:xfrm>
            <a:off x="6120883" y="1104900"/>
            <a:ext cx="6080105" cy="2990845"/>
            <a:chOff x="6120883" y="1104900"/>
            <a:chExt cx="6080105" cy="29908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E8665B-2B6D-2DAB-EB91-05B09764428E}"/>
                </a:ext>
              </a:extLst>
            </p:cNvPr>
            <p:cNvGrpSpPr/>
            <p:nvPr/>
          </p:nvGrpSpPr>
          <p:grpSpPr>
            <a:xfrm>
              <a:off x="6120883" y="1390645"/>
              <a:ext cx="4911075" cy="2705100"/>
              <a:chOff x="3581400" y="4701735"/>
              <a:chExt cx="4911075" cy="1865753"/>
            </a:xfrm>
          </p:grpSpPr>
          <p:sp>
            <p:nvSpPr>
              <p:cNvPr id="5" name="Isosceles Triangle 4">
                <a:extLst>
                  <a:ext uri="{FF2B5EF4-FFF2-40B4-BE49-F238E27FC236}">
                    <a16:creationId xmlns:a16="http://schemas.microsoft.com/office/drawing/2014/main" id="{3FD14CB3-8D45-4BF3-527C-EE3F13434FE7}"/>
                  </a:ext>
                </a:extLst>
              </p:cNvPr>
              <p:cNvSpPr/>
              <p:nvPr/>
            </p:nvSpPr>
            <p:spPr bwMode="auto">
              <a:xfrm>
                <a:off x="4606077" y="5109049"/>
                <a:ext cx="2608040" cy="1129962"/>
              </a:xfrm>
              <a:prstGeom prst="triangle">
                <a:avLst/>
              </a:prstGeom>
              <a:solidFill>
                <a:srgbClr val="FFFF00">
                  <a:alpha val="5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NZ" sz="1600" dirty="0"/>
                  <a:t>3 sessions</a:t>
                </a:r>
              </a:p>
              <a:p>
                <a:pPr algn="ctr"/>
                <a:r>
                  <a:rPr lang="en-NZ" sz="1600" dirty="0"/>
                  <a:t>per year 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NZ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-112" charset="-128"/>
                  </a:rPr>
                  <a:t>~75 groups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D57DB2-C8D1-6018-0388-F8089C8E61A3}"/>
                  </a:ext>
                </a:extLst>
              </p:cNvPr>
              <p:cNvSpPr txBox="1"/>
              <p:nvPr/>
            </p:nvSpPr>
            <p:spPr>
              <a:xfrm>
                <a:off x="4492372" y="4701735"/>
                <a:ext cx="2553904" cy="467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sz="2200" dirty="0">
                    <a:solidFill>
                      <a:srgbClr val="0070C0"/>
                    </a:solidFill>
                  </a:rPr>
                  <a:t>Discussion Groups</a:t>
                </a:r>
              </a:p>
              <a:p>
                <a:pPr algn="ctr"/>
                <a:r>
                  <a:rPr lang="en-NZ" sz="1600" dirty="0">
                    <a:solidFill>
                      <a:schemeClr val="tx2"/>
                    </a:solidFill>
                  </a:rPr>
                  <a:t>each15-20 growers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F3463-6603-F9CF-0333-266FB293BB3B}"/>
                  </a:ext>
                </a:extLst>
              </p:cNvPr>
              <p:cNvSpPr txBox="1"/>
              <p:nvPr/>
            </p:nvSpPr>
            <p:spPr>
              <a:xfrm>
                <a:off x="3581400" y="6180418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NZ" sz="1800" dirty="0">
                    <a:solidFill>
                      <a:schemeClr val="tx2"/>
                    </a:solidFill>
                  </a:rPr>
                  <a:t>Facilitator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8CEB2A-B0DF-6AA9-859F-647E93809372}"/>
                  </a:ext>
                </a:extLst>
              </p:cNvPr>
              <p:cNvSpPr txBox="1"/>
              <p:nvPr/>
            </p:nvSpPr>
            <p:spPr>
              <a:xfrm>
                <a:off x="7115175" y="6198156"/>
                <a:ext cx="13773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NZ" sz="1800" dirty="0">
                    <a:solidFill>
                      <a:schemeClr val="tx2"/>
                    </a:solidFill>
                  </a:rPr>
                  <a:t>Researcher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30EEF-E5C5-CE97-1FD4-56D56D450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3579" y="1104900"/>
              <a:ext cx="2527409" cy="190146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66CAA0-A3FE-8037-19E3-5DE3FF73401F}"/>
              </a:ext>
            </a:extLst>
          </p:cNvPr>
          <p:cNvSpPr txBox="1"/>
          <p:nvPr/>
        </p:nvSpPr>
        <p:spPr>
          <a:xfrm>
            <a:off x="866775" y="1371600"/>
            <a:ext cx="2946640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NZ" sz="2200" dirty="0">
                <a:solidFill>
                  <a:srgbClr val="0070C0"/>
                </a:solidFill>
              </a:rPr>
              <a:t>New soft technologies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Selective pesticides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Pheromone traps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Mating disruption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8697F9-59C6-E7F2-607C-77801ED9BE91}"/>
              </a:ext>
            </a:extLst>
          </p:cNvPr>
          <p:cNvGrpSpPr/>
          <p:nvPr/>
        </p:nvGrpSpPr>
        <p:grpSpPr>
          <a:xfrm>
            <a:off x="716756" y="3727163"/>
            <a:ext cx="3996409" cy="2987605"/>
            <a:chOff x="716756" y="3727163"/>
            <a:chExt cx="3996409" cy="29876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1DE84D-6AA7-AEDC-24A7-CFDD19D06027}"/>
                </a:ext>
              </a:extLst>
            </p:cNvPr>
            <p:cNvSpPr txBox="1"/>
            <p:nvPr/>
          </p:nvSpPr>
          <p:spPr>
            <a:xfrm>
              <a:off x="819150" y="4191000"/>
              <a:ext cx="3894015" cy="2523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NZ" sz="2000" dirty="0" err="1">
                  <a:solidFill>
                    <a:schemeClr val="tx2"/>
                  </a:solidFill>
                </a:rPr>
                <a:t>Agchem</a:t>
              </a:r>
              <a:r>
                <a:rPr lang="en-NZ" sz="2000" dirty="0">
                  <a:solidFill>
                    <a:schemeClr val="tx2"/>
                  </a:solidFill>
                </a:rPr>
                <a:t> industry forums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Changes signalled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Planning for change</a:t>
              </a:r>
            </a:p>
            <a:p>
              <a:pPr algn="l">
                <a:spcBef>
                  <a:spcPts val="600"/>
                </a:spcBef>
              </a:pPr>
              <a:endParaRPr lang="en-NZ" sz="200" dirty="0">
                <a:solidFill>
                  <a:schemeClr val="tx2"/>
                </a:solidFill>
              </a:endParaRPr>
            </a:p>
            <a:p>
              <a:pPr algn="l">
                <a:spcBef>
                  <a:spcPts val="600"/>
                </a:spcBef>
              </a:pPr>
              <a:r>
                <a:rPr lang="en-NZ" sz="2000" dirty="0">
                  <a:solidFill>
                    <a:schemeClr val="tx2"/>
                  </a:solidFill>
                </a:rPr>
                <a:t>Merchants/Consultants</a:t>
              </a:r>
            </a:p>
            <a:p>
              <a:pPr marL="342900" indent="-342900" algn="l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Training: pest identification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New crop monitoring services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802FD8-4D0D-30F3-3D96-560A402D3AC4}"/>
                </a:ext>
              </a:extLst>
            </p:cNvPr>
            <p:cNvSpPr txBox="1"/>
            <p:nvPr/>
          </p:nvSpPr>
          <p:spPr>
            <a:xfrm>
              <a:off x="716756" y="3727163"/>
              <a:ext cx="365756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NZ" sz="2200" dirty="0">
                  <a:solidFill>
                    <a:srgbClr val="0070C0"/>
                  </a:solidFill>
                </a:rPr>
                <a:t>Stakeholder engagement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83DA88-2BC8-AE27-649F-7EE30AD13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946" y="1488907"/>
            <a:ext cx="2450185" cy="9475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118F7F-2809-38CE-D2A4-18C05E53F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621" y="2749864"/>
            <a:ext cx="1626229" cy="705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8D304-40F7-173F-DCBF-5BB2057792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375"/>
          <a:stretch/>
        </p:blipFill>
        <p:spPr>
          <a:xfrm>
            <a:off x="3852996" y="2482432"/>
            <a:ext cx="982551" cy="1023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6509F4-43AD-5BF7-2B07-1D6898756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88302" y="2283489"/>
            <a:ext cx="504114" cy="80658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632EF10-C4DA-76CD-89C8-FB4F45EC596F}"/>
              </a:ext>
            </a:extLst>
          </p:cNvPr>
          <p:cNvGrpSpPr/>
          <p:nvPr/>
        </p:nvGrpSpPr>
        <p:grpSpPr>
          <a:xfrm>
            <a:off x="5915982" y="4106731"/>
            <a:ext cx="6167151" cy="2746922"/>
            <a:chOff x="5915982" y="4106731"/>
            <a:chExt cx="6167151" cy="274692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D199DDF-7204-3493-B76C-5FAB36D82083}"/>
                </a:ext>
              </a:extLst>
            </p:cNvPr>
            <p:cNvGrpSpPr/>
            <p:nvPr/>
          </p:nvGrpSpPr>
          <p:grpSpPr>
            <a:xfrm>
              <a:off x="5915982" y="4106731"/>
              <a:ext cx="4742226" cy="2589272"/>
              <a:chOff x="5687382" y="4106731"/>
              <a:chExt cx="4742226" cy="25892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05850D-33B0-5C26-320D-F242A4A5A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87382" y="4286250"/>
                <a:ext cx="4742226" cy="240975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85F5B4-EEEC-0D69-60A8-7A7A7A42D2A9}"/>
                  </a:ext>
                </a:extLst>
              </p:cNvPr>
              <p:cNvSpPr txBox="1"/>
              <p:nvPr/>
            </p:nvSpPr>
            <p:spPr>
              <a:xfrm>
                <a:off x="6959083" y="4106731"/>
                <a:ext cx="30521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NZ" sz="2200" dirty="0">
                    <a:solidFill>
                      <a:srgbClr val="0070C0"/>
                    </a:solidFill>
                  </a:rPr>
                  <a:t>IFP adoption nationally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9F13F9-2516-588D-2B98-77765D7B0544}"/>
                </a:ext>
              </a:extLst>
            </p:cNvPr>
            <p:cNvGrpSpPr/>
            <p:nvPr/>
          </p:nvGrpSpPr>
          <p:grpSpPr>
            <a:xfrm>
              <a:off x="7067697" y="4857678"/>
              <a:ext cx="5015436" cy="1995975"/>
              <a:chOff x="7067697" y="4857678"/>
              <a:chExt cx="5015436" cy="199597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1444948-7A74-405C-B231-979BB4B48820}"/>
                  </a:ext>
                </a:extLst>
              </p:cNvPr>
              <p:cNvSpPr/>
              <p:nvPr/>
            </p:nvSpPr>
            <p:spPr bwMode="auto">
              <a:xfrm>
                <a:off x="10705833" y="4857678"/>
                <a:ext cx="1377300" cy="1095448"/>
              </a:xfrm>
              <a:prstGeom prst="roundRect">
                <a:avLst/>
              </a:prstGeom>
              <a:solidFill>
                <a:srgbClr val="FF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NZ" sz="1800" dirty="0"/>
                  <a:t>IFP incentive per carton</a:t>
                </a:r>
                <a:endParaRPr kumimoji="0" lang="en-NZ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5ADC1D-AC85-3B01-AC41-7B6D9165E33D}"/>
                  </a:ext>
                </a:extLst>
              </p:cNvPr>
              <p:cNvSpPr txBox="1"/>
              <p:nvPr/>
            </p:nvSpPr>
            <p:spPr>
              <a:xfrm>
                <a:off x="7067697" y="6505574"/>
                <a:ext cx="2104877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>
                    <a:solidFill>
                      <a:schemeClr val="tx2"/>
                    </a:solidFill>
                  </a:rPr>
                  <a:t>+ 25c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FE6A76-4041-E8CE-E9EC-41943FA6CCEC}"/>
                  </a:ext>
                </a:extLst>
              </p:cNvPr>
              <p:cNvSpPr txBox="1"/>
              <p:nvPr/>
            </p:nvSpPr>
            <p:spPr>
              <a:xfrm>
                <a:off x="9182099" y="6515099"/>
                <a:ext cx="660573" cy="338554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NZ" sz="1600" dirty="0">
                    <a:solidFill>
                      <a:schemeClr val="tx2"/>
                    </a:solidFill>
                  </a:rPr>
                  <a:t>- 75c</a:t>
                </a:r>
              </a:p>
            </p:txBody>
          </p:sp>
        </p:grpSp>
        <p:sp>
          <p:nvSpPr>
            <p:cNvPr id="32" name="Callout: Down Arrow 31">
              <a:extLst>
                <a:ext uri="{FF2B5EF4-FFF2-40B4-BE49-F238E27FC236}">
                  <a16:creationId xmlns:a16="http://schemas.microsoft.com/office/drawing/2014/main" id="{A168371A-6500-684D-FD1B-190E6808302A}"/>
                </a:ext>
              </a:extLst>
            </p:cNvPr>
            <p:cNvSpPr/>
            <p:nvPr/>
          </p:nvSpPr>
          <p:spPr bwMode="auto">
            <a:xfrm>
              <a:off x="7069956" y="5172075"/>
              <a:ext cx="978670" cy="865908"/>
            </a:xfrm>
            <a:prstGeom prst="downArrowCallout">
              <a:avLst>
                <a:gd name="adj1" fmla="val 18715"/>
                <a:gd name="adj2" fmla="val 25000"/>
                <a:gd name="adj3" fmla="val 19762"/>
                <a:gd name="adj4" fmla="val 6392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N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rPr>
                <a:t>Pilot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6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89966ABD-B9D4-B168-9FC9-136F25E9FB15}"/>
              </a:ext>
            </a:extLst>
          </p:cNvPr>
          <p:cNvSpPr txBox="1"/>
          <p:nvPr/>
        </p:nvSpPr>
        <p:spPr>
          <a:xfrm>
            <a:off x="737707" y="1349758"/>
            <a:ext cx="373531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NZ" sz="2400" dirty="0">
                <a:solidFill>
                  <a:srgbClr val="0070C0"/>
                </a:solidFill>
              </a:rPr>
              <a:t>Grower issues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Understand tolerance of risk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Understand their concerns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Accept &amp; address issues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Modify recommendations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2280C-B407-CE4D-AB93-5B81EFF6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1302"/>
            <a:ext cx="10344552" cy="1124744"/>
          </a:xfrm>
        </p:spPr>
        <p:txBody>
          <a:bodyPr/>
          <a:lstStyle/>
          <a:p>
            <a:r>
              <a:rPr lang="en-NZ" sz="3200" dirty="0"/>
              <a:t>Continuous improvement of IFP recommendations</a:t>
            </a:r>
            <a:br>
              <a:rPr lang="en-NZ" dirty="0"/>
            </a:br>
            <a:r>
              <a:rPr lang="en-NZ" b="0" i="1" dirty="0"/>
              <a:t>importance of feedback loops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E123D1-E756-AEE6-5B0B-8D4812829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31" y="4234521"/>
            <a:ext cx="4100306" cy="2313624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>
                <a:solidFill>
                  <a:srgbClr val="0070C0"/>
                </a:solidFill>
              </a:rPr>
              <a:t>Programme issues</a:t>
            </a:r>
          </a:p>
          <a:p>
            <a:r>
              <a:rPr lang="en-NZ" dirty="0"/>
              <a:t>Crop risk management</a:t>
            </a:r>
          </a:p>
          <a:p>
            <a:r>
              <a:rPr lang="en-NZ" dirty="0"/>
              <a:t>Confidence in programme</a:t>
            </a:r>
          </a:p>
          <a:p>
            <a:r>
              <a:rPr lang="en-NZ" dirty="0"/>
              <a:t>Integrity of grower data</a:t>
            </a:r>
          </a:p>
          <a:p>
            <a:r>
              <a:rPr lang="en-NZ" dirty="0"/>
              <a:t>Growers’ sharing data – trust!</a:t>
            </a:r>
          </a:p>
          <a:p>
            <a:endParaRPr lang="en-NZ" dirty="0"/>
          </a:p>
        </p:txBody>
      </p:sp>
      <p:sp>
        <p:nvSpPr>
          <p:cNvPr id="33" name="Scroll: Horizontal 32">
            <a:extLst>
              <a:ext uri="{FF2B5EF4-FFF2-40B4-BE49-F238E27FC236}">
                <a16:creationId xmlns:a16="http://schemas.microsoft.com/office/drawing/2014/main" id="{98FCA205-6C1D-6F64-82FA-0C579A03B6D8}"/>
              </a:ext>
            </a:extLst>
          </p:cNvPr>
          <p:cNvSpPr/>
          <p:nvPr/>
        </p:nvSpPr>
        <p:spPr bwMode="auto">
          <a:xfrm>
            <a:off x="6084108" y="3670499"/>
            <a:ext cx="3340358" cy="904870"/>
          </a:xfrm>
          <a:prstGeom prst="horizontalScroll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NZ" altLang="en-US" sz="2000" dirty="0"/>
              <a:t>Whole industry data</a:t>
            </a:r>
          </a:p>
          <a:p>
            <a:pPr algn="ctr">
              <a:lnSpc>
                <a:spcPct val="90000"/>
              </a:lnSpc>
            </a:pPr>
            <a:r>
              <a:rPr lang="en-NZ" altLang="en-US" sz="2000" dirty="0"/>
              <a:t>Continuous improvement</a:t>
            </a:r>
            <a:endParaRPr lang="en-AU" altLang="en-US" sz="20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41BCAE-D45E-8D25-5D64-B2F27119D251}"/>
              </a:ext>
            </a:extLst>
          </p:cNvPr>
          <p:cNvGrpSpPr/>
          <p:nvPr/>
        </p:nvGrpSpPr>
        <p:grpSpPr>
          <a:xfrm>
            <a:off x="3819161" y="1508447"/>
            <a:ext cx="8355730" cy="5170529"/>
            <a:chOff x="3819161" y="1508447"/>
            <a:chExt cx="8355730" cy="5170529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32588E6E-592D-E294-1EA7-80721B3E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881" y="2362200"/>
              <a:ext cx="7347810" cy="3581400"/>
            </a:xfrm>
            <a:prstGeom prst="ellipse">
              <a:avLst/>
            </a:prstGeom>
            <a:noFill/>
            <a:ln w="730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aphicFrame>
          <p:nvGraphicFramePr>
            <p:cNvPr id="8" name="Object 2">
              <a:extLst>
                <a:ext uri="{FF2B5EF4-FFF2-40B4-BE49-F238E27FC236}">
                  <a16:creationId xmlns:a16="http://schemas.microsoft.com/office/drawing/2014/main" id="{48C721C1-852D-EBA2-4515-9DD2DF70D9B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484417"/>
                </p:ext>
              </p:extLst>
            </p:nvPr>
          </p:nvGraphicFramePr>
          <p:xfrm>
            <a:off x="8154955" y="1508447"/>
            <a:ext cx="3124200" cy="190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3" imgW="5364851" imgH="3269145" progId="Excel.Chart.8">
                    <p:embed/>
                  </p:oleObj>
                </mc:Choice>
                <mc:Fallback>
                  <p:oleObj name="Chart" r:id="rId3" imgW="5364851" imgH="3269145" progId="Excel.Chart.8">
                    <p:embed/>
                    <p:pic>
                      <p:nvPicPr>
                        <p:cNvPr id="8" name="Object 2">
                          <a:extLst>
                            <a:ext uri="{FF2B5EF4-FFF2-40B4-BE49-F238E27FC236}">
                              <a16:creationId xmlns:a16="http://schemas.microsoft.com/office/drawing/2014/main" id="{48C721C1-852D-EBA2-4515-9DD2DF70D9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54955" y="1508447"/>
                          <a:ext cx="3124200" cy="1905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AEAEA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8" descr="K:\Entomology\Photos\Pipfruit\IFP documentation\Clean wallchart.jpg">
              <a:extLst>
                <a:ext uri="{FF2B5EF4-FFF2-40B4-BE49-F238E27FC236}">
                  <a16:creationId xmlns:a16="http://schemas.microsoft.com/office/drawing/2014/main" id="{5BFBAFE3-2A5B-932E-376D-31A39F688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7180" y="3657561"/>
              <a:ext cx="2647711" cy="18431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270F5BEF-F4F4-56E6-58C2-5834705F8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28159" y="5191338"/>
              <a:ext cx="1329045" cy="1475399"/>
              <a:chOff x="2477" y="2421"/>
              <a:chExt cx="748" cy="817"/>
            </a:xfrm>
          </p:grpSpPr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F7341945-2714-CD1D-E4A5-AC146FF0B3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7" y="3114"/>
                <a:ext cx="748" cy="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NZ" altLang="en-US" sz="1200" b="1" dirty="0"/>
                  <a:t>Grower records</a:t>
                </a:r>
                <a:endParaRPr lang="en-AU" altLang="en-US" sz="1200" b="1" dirty="0"/>
              </a:p>
            </p:txBody>
          </p:sp>
          <p:pic>
            <p:nvPicPr>
              <p:cNvPr id="13" name="Picture 10" descr="K:\Entomology\Photos\Pipfruit\Mating disruption\MothTrap.jpg">
                <a:extLst>
                  <a:ext uri="{FF2B5EF4-FFF2-40B4-BE49-F238E27FC236}">
                    <a16:creationId xmlns:a16="http://schemas.microsoft.com/office/drawing/2014/main" id="{3836D00F-B20E-3FB1-1D9E-ED5BEFBFB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23" b="13404"/>
              <a:stretch/>
            </p:blipFill>
            <p:spPr bwMode="auto">
              <a:xfrm>
                <a:off x="2502" y="2421"/>
                <a:ext cx="684" cy="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24">
              <a:extLst>
                <a:ext uri="{FF2B5EF4-FFF2-40B4-BE49-F238E27FC236}">
                  <a16:creationId xmlns:a16="http://schemas.microsoft.com/office/drawing/2014/main" id="{E83844AF-2567-076D-77A1-BE23E7C5B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9161" y="3312368"/>
              <a:ext cx="2055119" cy="1619172"/>
              <a:chOff x="48" y="2319"/>
              <a:chExt cx="1008" cy="877"/>
            </a:xfrm>
          </p:grpSpPr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F94D3F79-19F0-054E-D740-4EC09C7C2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2319"/>
                <a:ext cx="1008" cy="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7DDD13C6-D8A6-49B6-7039-A5EAE8E106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" y="3074"/>
                <a:ext cx="891" cy="1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NZ" altLang="en-US" sz="1200" b="1" dirty="0"/>
                  <a:t>Pesticide use analysis</a:t>
                </a:r>
                <a:endParaRPr lang="en-AU" altLang="en-US" sz="1200" b="1" dirty="0"/>
              </a:p>
            </p:txBody>
          </p:sp>
        </p:grpSp>
        <p:grpSp>
          <p:nvGrpSpPr>
            <p:cNvPr id="17" name="Group 25">
              <a:extLst>
                <a:ext uri="{FF2B5EF4-FFF2-40B4-BE49-F238E27FC236}">
                  <a16:creationId xmlns:a16="http://schemas.microsoft.com/office/drawing/2014/main" id="{4455B510-FC07-DCE4-4B6E-B74A9A3D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8653" y="1706783"/>
              <a:ext cx="1838038" cy="1628424"/>
              <a:chOff x="1200" y="1296"/>
              <a:chExt cx="1008" cy="911"/>
            </a:xfrm>
          </p:grpSpPr>
          <p:sp>
            <p:nvSpPr>
              <p:cNvPr id="19" name="Text Box 14">
                <a:extLst>
                  <a:ext uri="{FF2B5EF4-FFF2-40B4-BE49-F238E27FC236}">
                    <a16:creationId xmlns:a16="http://schemas.microsoft.com/office/drawing/2014/main" id="{A23B95C0-4217-CC74-9041-1FBFF3E36C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8" y="2009"/>
                <a:ext cx="586" cy="1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NZ" altLang="en-US" sz="1200" b="1" dirty="0"/>
                  <a:t> 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NZ" altLang="en-US" sz="1200" b="1" dirty="0"/>
                  <a:t>Fruit quality</a:t>
                </a:r>
                <a:endParaRPr lang="en-AU" altLang="en-US" sz="1200" b="1" dirty="0"/>
              </a:p>
            </p:txBody>
          </p:sp>
          <p:pic>
            <p:nvPicPr>
              <p:cNvPr id="18" name="Picture 13" descr="K:\Entomology\Photos\Pipfruit\General\Green Planet packhouse.jpg">
                <a:extLst>
                  <a:ext uri="{FF2B5EF4-FFF2-40B4-BE49-F238E27FC236}">
                    <a16:creationId xmlns:a16="http://schemas.microsoft.com/office/drawing/2014/main" id="{3E05EDBD-D982-C6D5-421A-B8A12923E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1296"/>
                <a:ext cx="1008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oup 23">
              <a:extLst>
                <a:ext uri="{FF2B5EF4-FFF2-40B4-BE49-F238E27FC236}">
                  <a16:creationId xmlns:a16="http://schemas.microsoft.com/office/drawing/2014/main" id="{8EE260A5-DA6A-47E3-E4D8-68C446E06F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6226" y="5191339"/>
              <a:ext cx="1675516" cy="1487637"/>
              <a:chOff x="1157" y="3338"/>
              <a:chExt cx="1037" cy="870"/>
            </a:xfrm>
          </p:grpSpPr>
          <p:pic>
            <p:nvPicPr>
              <p:cNvPr id="21" name="Picture 15" descr="K:\Entomology\Photos\Pipfruit\PCR records.jpg">
                <a:extLst>
                  <a:ext uri="{FF2B5EF4-FFF2-40B4-BE49-F238E27FC236}">
                    <a16:creationId xmlns:a16="http://schemas.microsoft.com/office/drawing/2014/main" id="{7D38F215-7A42-7D04-BE2C-A9348A0FB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9" b="6614"/>
              <a:stretch/>
            </p:blipFill>
            <p:spPr bwMode="auto">
              <a:xfrm>
                <a:off x="1157" y="3338"/>
                <a:ext cx="1037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16">
                <a:extLst>
                  <a:ext uri="{FF2B5EF4-FFF2-40B4-BE49-F238E27FC236}">
                    <a16:creationId xmlns:a16="http://schemas.microsoft.com/office/drawing/2014/main" id="{05C2A296-D23D-BF32-0A84-3FF36D3866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8" y="4077"/>
                <a:ext cx="854" cy="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NZ" altLang="en-US" sz="1200" b="1" dirty="0"/>
                  <a:t>Spray diary data</a:t>
                </a:r>
              </a:p>
            </p:txBody>
          </p:sp>
        </p:grp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235F763B-30EC-70E3-63F6-898ABDE3D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0721" y="5438775"/>
              <a:ext cx="184731" cy="28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1400"/>
            </a:p>
          </p:txBody>
        </p:sp>
        <p:sp>
          <p:nvSpPr>
            <p:cNvPr id="24" name="Text Box 27">
              <a:extLst>
                <a:ext uri="{FF2B5EF4-FFF2-40B4-BE49-F238E27FC236}">
                  <a16:creationId xmlns:a16="http://schemas.microsoft.com/office/drawing/2014/main" id="{A599C99D-2886-185A-5214-C4459CE8B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6430" y="5486401"/>
              <a:ext cx="132561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NZ" altLang="en-US" sz="1200" b="1" dirty="0"/>
                <a:t>IFP Wall Chart </a:t>
              </a:r>
            </a:p>
            <a:p>
              <a:pPr>
                <a:lnSpc>
                  <a:spcPct val="90000"/>
                </a:lnSpc>
              </a:pPr>
              <a:r>
                <a:rPr lang="en-NZ" altLang="en-US" sz="1200" b="1" dirty="0"/>
                <a:t>annual updates</a:t>
              </a:r>
            </a:p>
          </p:txBody>
        </p:sp>
        <p:sp>
          <p:nvSpPr>
            <p:cNvPr id="25" name="AutoShape 28">
              <a:extLst>
                <a:ext uri="{FF2B5EF4-FFF2-40B4-BE49-F238E27FC236}">
                  <a16:creationId xmlns:a16="http://schemas.microsoft.com/office/drawing/2014/main" id="{A26A8523-514E-0DBB-C538-E97D763333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09212">
              <a:off x="11425332" y="3492760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AutoShape 29">
              <a:extLst>
                <a:ext uri="{FF2B5EF4-FFF2-40B4-BE49-F238E27FC236}">
                  <a16:creationId xmlns:a16="http://schemas.microsoft.com/office/drawing/2014/main" id="{69AF718B-89CF-0E17-158E-40314F0742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050761" y="2248676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30">
              <a:extLst>
                <a:ext uri="{FF2B5EF4-FFF2-40B4-BE49-F238E27FC236}">
                  <a16:creationId xmlns:a16="http://schemas.microsoft.com/office/drawing/2014/main" id="{58A5AB00-8C6D-EBAB-0051-8DAF1E09F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72264">
              <a:off x="5520619" y="2674776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AutoShape 31">
              <a:extLst>
                <a:ext uri="{FF2B5EF4-FFF2-40B4-BE49-F238E27FC236}">
                  <a16:creationId xmlns:a16="http://schemas.microsoft.com/office/drawing/2014/main" id="{2C676327-7C26-B496-A33E-1DD370AAD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96017">
              <a:off x="4631091" y="4831702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AutoShape 32">
              <a:extLst>
                <a:ext uri="{FF2B5EF4-FFF2-40B4-BE49-F238E27FC236}">
                  <a16:creationId xmlns:a16="http://schemas.microsoft.com/office/drawing/2014/main" id="{18B9CDFF-C9D3-E22D-D653-5B877D69EE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396912">
              <a:off x="6707154" y="5716552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33">
              <a:extLst>
                <a:ext uri="{FF2B5EF4-FFF2-40B4-BE49-F238E27FC236}">
                  <a16:creationId xmlns:a16="http://schemas.microsoft.com/office/drawing/2014/main" id="{AD25BD5E-D330-B31A-6AF8-C2F029E8A2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12585">
              <a:off x="8927837" y="5770986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C84D6E-632E-D23B-6DEC-1C54385AE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3133" t="12748" r="10206" b="15554"/>
            <a:stretch/>
          </p:blipFill>
          <p:spPr>
            <a:xfrm>
              <a:off x="9933023" y="1929603"/>
              <a:ext cx="1149414" cy="10064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EC2B566-1084-D864-0E66-54B4FBB9D889}"/>
                </a:ext>
              </a:extLst>
            </p:cNvPr>
            <p:cNvSpPr txBox="1"/>
            <p:nvPr/>
          </p:nvSpPr>
          <p:spPr>
            <a:xfrm>
              <a:off x="9227974" y="3135085"/>
              <a:ext cx="12618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NZ" sz="1200" b="1" dirty="0"/>
                <a:t>Pest incidence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5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80571" y="110899"/>
            <a:ext cx="9144000" cy="1066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rPr>
              <a:t>     Integrated Fruit Production (IFP):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rPr>
              <a:t>       </a:t>
            </a:r>
            <a:r>
              <a:rPr lang="en-US" sz="2400" i="1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rPr>
              <a:t>sector-wide, long term insecticide use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3628" y="3506917"/>
            <a:ext cx="3259540" cy="2643712"/>
            <a:chOff x="8311919" y="2136085"/>
            <a:chExt cx="3259540" cy="2643712"/>
          </a:xfrm>
        </p:grpSpPr>
        <p:sp>
          <p:nvSpPr>
            <p:cNvPr id="89095" name="TextBox 1"/>
            <p:cNvSpPr txBox="1">
              <a:spLocks noChangeArrowheads="1"/>
            </p:cNvSpPr>
            <p:nvPr/>
          </p:nvSpPr>
          <p:spPr bwMode="auto">
            <a:xfrm>
              <a:off x="8364955" y="2136085"/>
              <a:ext cx="32065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NZ" altLang="en-US" sz="2000" dirty="0">
                  <a:solidFill>
                    <a:srgbClr val="0070C0"/>
                  </a:solidFill>
                  <a:latin typeface="Arial" panose="020B0604020202020204" pitchFamily="34" charset="0"/>
                </a:rPr>
                <a:t>Pests that decreased</a:t>
              </a:r>
            </a:p>
          </p:txBody>
        </p:sp>
        <p:pic>
          <p:nvPicPr>
            <p:cNvPr id="89096" name="Pictur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919" y="2622793"/>
              <a:ext cx="1582398" cy="116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7" name="Picture 9" descr="octlv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58" b="5981"/>
            <a:stretch/>
          </p:blipFill>
          <p:spPr bwMode="auto">
            <a:xfrm>
              <a:off x="9971630" y="3837684"/>
              <a:ext cx="1557983" cy="93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8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452" y="3840100"/>
              <a:ext cx="1596153" cy="939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9" name="Picture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207" y="2617749"/>
              <a:ext cx="1555750" cy="11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117593" y="1124588"/>
            <a:ext cx="4061588" cy="1946236"/>
            <a:chOff x="8117593" y="1420149"/>
            <a:chExt cx="4061588" cy="1946236"/>
          </a:xfrm>
        </p:grpSpPr>
        <p:sp>
          <p:nvSpPr>
            <p:cNvPr id="4" name="TextBox 3"/>
            <p:cNvSpPr txBox="1"/>
            <p:nvPr/>
          </p:nvSpPr>
          <p:spPr>
            <a:xfrm>
              <a:off x="8117593" y="1420149"/>
              <a:ext cx="40615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400" dirty="0">
                  <a:solidFill>
                    <a:srgbClr val="0070C0"/>
                  </a:solidFill>
                </a:rPr>
                <a:t>Selective pesticides</a:t>
              </a:r>
            </a:p>
            <a:p>
              <a:pPr algn="ctr"/>
              <a:r>
                <a:rPr lang="en-NZ" sz="2000" dirty="0"/>
                <a:t>maximised biological control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0726" y="2231494"/>
              <a:ext cx="1430148" cy="11348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/>
            <a:srcRect t="-1" b="6643"/>
            <a:stretch/>
          </p:blipFill>
          <p:spPr>
            <a:xfrm>
              <a:off x="8479162" y="2221060"/>
              <a:ext cx="1619008" cy="114097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BF2CFB-AA4E-8F1D-599B-BBBB0033A354}"/>
              </a:ext>
            </a:extLst>
          </p:cNvPr>
          <p:cNvGrpSpPr/>
          <p:nvPr/>
        </p:nvGrpSpPr>
        <p:grpSpPr>
          <a:xfrm>
            <a:off x="670732" y="1192271"/>
            <a:ext cx="7554783" cy="4414543"/>
            <a:chOff x="670732" y="1192271"/>
            <a:chExt cx="7554783" cy="4414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0732" y="1192271"/>
              <a:ext cx="7554783" cy="4414543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781142" y="1303679"/>
              <a:ext cx="2129142" cy="1712763"/>
              <a:chOff x="5781142" y="1303679"/>
              <a:chExt cx="2129142" cy="171276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5655" y="1303679"/>
                <a:ext cx="1835696" cy="1362125"/>
              </a:xfrm>
              <a:prstGeom prst="rect">
                <a:avLst/>
              </a:prstGeom>
            </p:spPr>
          </p:pic>
          <p:sp>
            <p:nvSpPr>
              <p:cNvPr id="9" name="Right Arrow 8"/>
              <p:cNvSpPr/>
              <p:nvPr/>
            </p:nvSpPr>
            <p:spPr bwMode="auto">
              <a:xfrm>
                <a:off x="5781142" y="2619833"/>
                <a:ext cx="2129142" cy="396609"/>
              </a:xfrm>
              <a:prstGeom prst="rightArrow">
                <a:avLst/>
              </a:prstGeom>
              <a:solidFill>
                <a:schemeClr val="accent1">
                  <a:alpha val="36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Z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41996" y="2648860"/>
                <a:ext cx="17459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1600" dirty="0">
                    <a:solidFill>
                      <a:srgbClr val="0070C0"/>
                    </a:solidFill>
                  </a:rPr>
                  <a:t>Mating disruption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E999B7-1C2B-8C10-E3AE-A1684EE492C9}"/>
                </a:ext>
              </a:extLst>
            </p:cNvPr>
            <p:cNvSpPr/>
            <p:nvPr/>
          </p:nvSpPr>
          <p:spPr bwMode="auto">
            <a:xfrm>
              <a:off x="4882896" y="1192271"/>
              <a:ext cx="3277256" cy="401866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73457" y="5238364"/>
            <a:ext cx="6526376" cy="16004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0"/>
              </a:spcAft>
            </a:pPr>
            <a:r>
              <a:rPr lang="en-GB" altLang="en-US" sz="2200" dirty="0">
                <a:solidFill>
                  <a:srgbClr val="0070C0"/>
                </a:solidFill>
                <a:latin typeface="Arial" pitchFamily="34" charset="0"/>
                <a:ea typeface="ＭＳ Ｐゴシック"/>
              </a:rPr>
              <a:t>By 2005</a:t>
            </a:r>
            <a:endParaRPr lang="en-GB" altLang="en-US" sz="2200" dirty="0">
              <a:solidFill>
                <a:schemeClr val="tx2"/>
              </a:solidFill>
              <a:latin typeface="Arial" pitchFamily="34" charset="0"/>
              <a:ea typeface="ＭＳ Ｐゴシック"/>
            </a:endParaRPr>
          </a:p>
          <a:p>
            <a:pPr marL="190515" indent="-34290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tx2"/>
                </a:solidFill>
                <a:latin typeface="Arial" pitchFamily="34" charset="0"/>
                <a:ea typeface="ＭＳ Ｐゴシック"/>
              </a:rPr>
              <a:t>Insecticide frequency had reduced by &gt;50%</a:t>
            </a:r>
          </a:p>
          <a:p>
            <a:pPr marL="190515" indent="-34290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tx2"/>
                </a:solidFill>
                <a:latin typeface="Arial" pitchFamily="34" charset="0"/>
                <a:ea typeface="ＭＳ Ｐゴシック"/>
              </a:rPr>
              <a:t>Selective insecticides favoured natural enemies</a:t>
            </a:r>
          </a:p>
          <a:p>
            <a:pPr marL="190515" indent="-34290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solidFill>
                  <a:schemeClr val="tx2"/>
                </a:solidFill>
                <a:latin typeface="Arial" pitchFamily="34" charset="0"/>
                <a:ea typeface="ＭＳ Ｐゴシック"/>
              </a:rPr>
              <a:t>Major biological control benefits </a:t>
            </a:r>
          </a:p>
        </p:txBody>
      </p:sp>
    </p:spTree>
    <p:extLst>
      <p:ext uri="{BB962C8B-B14F-4D97-AF65-F5344CB8AC3E}">
        <p14:creationId xmlns:p14="http://schemas.microsoft.com/office/powerpoint/2010/main" val="19981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280C-B407-CE4D-AB93-5B81EFF6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339"/>
            <a:ext cx="10344552" cy="892840"/>
          </a:xfrm>
        </p:spPr>
        <p:txBody>
          <a:bodyPr/>
          <a:lstStyle/>
          <a:p>
            <a:r>
              <a:rPr lang="en-NZ" sz="3200" dirty="0"/>
              <a:t>IFP pest management outcomes</a:t>
            </a:r>
            <a:br>
              <a:rPr lang="en-NZ" sz="3200" dirty="0"/>
            </a:br>
            <a:r>
              <a:rPr lang="en-NZ" b="0" i="1" dirty="0"/>
              <a:t>The other IFP bonus outcomes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3B1E7-7A01-E9D1-13BB-5E9890F3AFB7}"/>
              </a:ext>
            </a:extLst>
          </p:cNvPr>
          <p:cNvGrpSpPr/>
          <p:nvPr/>
        </p:nvGrpSpPr>
        <p:grpSpPr>
          <a:xfrm>
            <a:off x="717785" y="1221068"/>
            <a:ext cx="4676572" cy="3791238"/>
            <a:chOff x="698735" y="1552575"/>
            <a:chExt cx="4676572" cy="37912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19F980-45A4-7C5B-D7FC-5B44851BCEE0}"/>
                </a:ext>
              </a:extLst>
            </p:cNvPr>
            <p:cNvGrpSpPr/>
            <p:nvPr/>
          </p:nvGrpSpPr>
          <p:grpSpPr>
            <a:xfrm>
              <a:off x="718905" y="1978702"/>
              <a:ext cx="4656402" cy="2476151"/>
              <a:chOff x="971601" y="990838"/>
              <a:chExt cx="5632203" cy="310699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39E0CF-2E64-237E-7027-4400F7B8E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1601" y="990838"/>
                <a:ext cx="5632203" cy="310699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E5B58-DE4B-7B1A-F986-2EC2F6F004B6}"/>
                  </a:ext>
                </a:extLst>
              </p:cNvPr>
              <p:cNvSpPr txBox="1"/>
              <p:nvPr/>
            </p:nvSpPr>
            <p:spPr>
              <a:xfrm>
                <a:off x="4932040" y="1240185"/>
                <a:ext cx="13564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1400" b="1" dirty="0"/>
                  <a:t>Acute toxicity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AE8C92-C711-3D9D-156A-86DCD9172D1A}"/>
                  </a:ext>
                </a:extLst>
              </p:cNvPr>
              <p:cNvSpPr/>
              <p:nvPr/>
            </p:nvSpPr>
            <p:spPr>
              <a:xfrm>
                <a:off x="5661645" y="1417067"/>
                <a:ext cx="4042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NZ" sz="2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</a:t>
                </a:r>
                <a:endParaRPr lang="en-NZ" sz="2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D20B1C7-9326-8113-318B-9928772CD3DB}"/>
                  </a:ext>
                </a:extLst>
              </p:cNvPr>
              <p:cNvSpPr/>
              <p:nvPr/>
            </p:nvSpPr>
            <p:spPr>
              <a:xfrm>
                <a:off x="5679193" y="1735382"/>
                <a:ext cx="404278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NZ" sz="2600" dirty="0">
                    <a:solidFill>
                      <a:srgbClr val="FF9933"/>
                    </a:solidFill>
                    <a:sym typeface="Wingdings" panose="05000000000000000000" pitchFamily="2" charset="2"/>
                  </a:rPr>
                  <a:t></a:t>
                </a:r>
                <a:endParaRPr lang="en-NZ" sz="2600" dirty="0">
                  <a:solidFill>
                    <a:srgbClr val="FF9933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3E3F522-DA04-625C-4379-AE16AA574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112" y="2060848"/>
                <a:ext cx="621846" cy="640135"/>
              </a:xfrm>
              <a:prstGeom prst="rect">
                <a:avLst/>
              </a:prstGeom>
            </p:spPr>
          </p:pic>
        </p:grpSp>
        <p:sp>
          <p:nvSpPr>
            <p:cNvPr id="14" name="Scroll: Horizontal 13">
              <a:extLst>
                <a:ext uri="{FF2B5EF4-FFF2-40B4-BE49-F238E27FC236}">
                  <a16:creationId xmlns:a16="http://schemas.microsoft.com/office/drawing/2014/main" id="{37D0F13C-2698-79B5-FF9D-DB80C24F2180}"/>
                </a:ext>
              </a:extLst>
            </p:cNvPr>
            <p:cNvSpPr/>
            <p:nvPr/>
          </p:nvSpPr>
          <p:spPr bwMode="auto">
            <a:xfrm>
              <a:off x="936462" y="4303074"/>
              <a:ext cx="4276242" cy="1040739"/>
            </a:xfrm>
            <a:prstGeom prst="horizontalScroll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Toxicity: &gt;1000-fold reduction</a:t>
              </a:r>
            </a:p>
            <a:p>
              <a:pPr marL="342900" indent="-342900" algn="l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 Loading: 80…90% less per ha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BD800E-70E8-3969-E5A5-2A1420DBA4DF}"/>
                </a:ext>
              </a:extLst>
            </p:cNvPr>
            <p:cNvSpPr txBox="1"/>
            <p:nvPr/>
          </p:nvSpPr>
          <p:spPr>
            <a:xfrm>
              <a:off x="698735" y="1552575"/>
              <a:ext cx="3810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Z" sz="2200" dirty="0">
                  <a:solidFill>
                    <a:srgbClr val="0070C0"/>
                  </a:solidFill>
                </a:rPr>
                <a:t>Reduced insecticide footprint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B1DDB5-96CF-ECFE-BB03-04C724305C74}"/>
              </a:ext>
            </a:extLst>
          </p:cNvPr>
          <p:cNvGrpSpPr/>
          <p:nvPr/>
        </p:nvGrpSpPr>
        <p:grpSpPr>
          <a:xfrm>
            <a:off x="6553505" y="1223811"/>
            <a:ext cx="4459787" cy="3708974"/>
            <a:chOff x="6553505" y="1223811"/>
            <a:chExt cx="4459787" cy="3708974"/>
          </a:xfrm>
        </p:grpSpPr>
        <p:pic>
          <p:nvPicPr>
            <p:cNvPr id="3" name="Picture 22">
              <a:extLst>
                <a:ext uri="{FF2B5EF4-FFF2-40B4-BE49-F238E27FC236}">
                  <a16:creationId xmlns:a16="http://schemas.microsoft.com/office/drawing/2014/main" id="{5B191A5D-218E-6978-4D39-AC0FF6A8F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05" y="1613440"/>
              <a:ext cx="4217663" cy="2509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croll: Horizontal 12">
              <a:extLst>
                <a:ext uri="{FF2B5EF4-FFF2-40B4-BE49-F238E27FC236}">
                  <a16:creationId xmlns:a16="http://schemas.microsoft.com/office/drawing/2014/main" id="{A75988CB-688E-426E-920F-F996A680152A}"/>
                </a:ext>
              </a:extLst>
            </p:cNvPr>
            <p:cNvSpPr/>
            <p:nvPr/>
          </p:nvSpPr>
          <p:spPr bwMode="auto">
            <a:xfrm>
              <a:off x="6876915" y="3933035"/>
              <a:ext cx="4095750" cy="999750"/>
            </a:xfrm>
            <a:prstGeom prst="horizontalScroll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l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Decreased inspection failures</a:t>
              </a:r>
            </a:p>
            <a:p>
              <a:pPr marL="342900" indent="-342900" algn="l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NZ" sz="2000" dirty="0">
                  <a:solidFill>
                    <a:schemeClr val="tx2"/>
                  </a:solidFill>
                </a:rPr>
                <a:t>Improved access to markets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7DD793-9C92-DA3F-E841-14A39BF7FF56}"/>
                </a:ext>
              </a:extLst>
            </p:cNvPr>
            <p:cNvSpPr txBox="1"/>
            <p:nvPr/>
          </p:nvSpPr>
          <p:spPr>
            <a:xfrm>
              <a:off x="6917542" y="1223811"/>
              <a:ext cx="40957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NZ" sz="2200" dirty="0">
                  <a:solidFill>
                    <a:srgbClr val="0070C0"/>
                  </a:solidFill>
                </a:rPr>
                <a:t>Improved export performance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D418AF4-E3D4-C3DE-0B04-AC98459526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66403" y="1918488"/>
              <a:ext cx="0" cy="17978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D330C2-FD29-C74F-685F-68CBEC4B2A7C}"/>
              </a:ext>
            </a:extLst>
          </p:cNvPr>
          <p:cNvSpPr txBox="1"/>
          <p:nvPr/>
        </p:nvSpPr>
        <p:spPr>
          <a:xfrm>
            <a:off x="838899" y="5033394"/>
            <a:ext cx="5485797" cy="1867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400"/>
              </a:spcBef>
            </a:pPr>
            <a:r>
              <a:rPr lang="en-NZ" sz="2200" dirty="0">
                <a:solidFill>
                  <a:srgbClr val="0070C0"/>
                </a:solidFill>
              </a:rPr>
              <a:t>By 2005</a:t>
            </a:r>
          </a:p>
          <a:p>
            <a:pPr marL="342900" indent="-3429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u="sng" dirty="0">
                <a:solidFill>
                  <a:schemeClr val="tx2"/>
                </a:solidFill>
              </a:rPr>
              <a:t>Gone - highly toxic &amp; eco-toxic insecticides</a:t>
            </a:r>
          </a:p>
          <a:p>
            <a:pPr marL="342900" indent="-3429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New grower awareness of biocontrol! 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Safer working &amp; better orchard environment</a:t>
            </a:r>
          </a:p>
          <a:p>
            <a:pPr marL="342900" indent="-34290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NZ" sz="2000" dirty="0">
                <a:solidFill>
                  <a:schemeClr val="tx2"/>
                </a:solidFill>
              </a:rPr>
              <a:t>But emerging EU focus on </a:t>
            </a:r>
            <a:r>
              <a:rPr lang="en-NZ" sz="2000" b="1" dirty="0">
                <a:solidFill>
                  <a:schemeClr val="tx2"/>
                </a:solidFill>
              </a:rPr>
              <a:t>‘residues’</a:t>
            </a:r>
            <a:r>
              <a:rPr lang="en-NZ" sz="2000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1A096C-D69E-3AC8-3093-56B5B73CC3E7}"/>
              </a:ext>
            </a:extLst>
          </p:cNvPr>
          <p:cNvGrpSpPr/>
          <p:nvPr/>
        </p:nvGrpSpPr>
        <p:grpSpPr>
          <a:xfrm>
            <a:off x="6876915" y="4899171"/>
            <a:ext cx="5060619" cy="1970623"/>
            <a:chOff x="6876915" y="4899171"/>
            <a:chExt cx="5060619" cy="197062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8CB388-8C48-D668-49DB-0A837FAA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6915" y="5166697"/>
              <a:ext cx="2524962" cy="1703097"/>
            </a:xfrm>
            <a:prstGeom prst="rect">
              <a:avLst/>
            </a:prstGeom>
          </p:spPr>
        </p:pic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id="{B2841F6A-BA39-5E02-C228-607956061E51}"/>
                </a:ext>
              </a:extLst>
            </p:cNvPr>
            <p:cNvSpPr/>
            <p:nvPr/>
          </p:nvSpPr>
          <p:spPr bwMode="auto">
            <a:xfrm>
              <a:off x="8279934" y="4899171"/>
              <a:ext cx="3657600" cy="1149292"/>
            </a:xfrm>
            <a:prstGeom prst="cloudCallout">
              <a:avLst>
                <a:gd name="adj1" fmla="val -62576"/>
                <a:gd name="adj2" fmla="val 47901"/>
              </a:avLst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NZ" sz="1600" i="1" dirty="0">
                  <a:solidFill>
                    <a:schemeClr val="bg1"/>
                  </a:solidFill>
                  <a:latin typeface="+mn-lt"/>
                </a:rPr>
                <a:t>“Can’t continue like this. We need a universally marketable apple”</a:t>
              </a:r>
              <a:endParaRPr lang="en-NZ" sz="1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7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M3ZWMwZmY3LWZhNjktNDlkMS05MmNlLWFhNjgyZjJiZmI4YyIsIlRpdGxlU2hhcGVOYW1lIjoiVGV4dEJveCA5MzIiLCJEYXRlU2hhcGVOYW1lIjoiVGV4dEJveCA5MzQiLCJNYXJrZXJTaGFwZU5hbWUiOiJGbG93Y2hhcnQ6IE1lcmdlIDkzMCIsIkNvbm5lY3RvclNoYXBlTmFtZSI6IlN0cmFpZ2h0IENvbm5lY3RvciA5MzYifSx7Ik1pbGVzdG9uZUlkIjoiN2YzYjdiMDItODVlYS00ODNkLTlmMDctMmNmZTg3MmNmNDZkIiwiVGl0bGVTaGFwZU5hbWUiOiJUZXh0Qm94IDk0MyIsIkRhdGVTaGFwZU5hbWUiOiJUZXh0Qm94IDk0NSIsIk1hcmtlclNoYXBlTmFtZSI6IkZsb3djaGFydDogTWVyZ2UgOTQxIiwiQ29ubmVjdG9yU2hhcGVOYW1lIjoiU3RyYWlnaHQgQ29ubmVjdG9yIDk0NyJ9LHsiTWlsZXN0b25lSWQiOiIzYjA3NGU4Ny1mOWQ1LTRhMzUtYmI2OS1lYmFjYTA2NzhhNTgiLCJUaXRsZVNoYXBlTmFtZSI6IlRleHRCb3ggOTUzIiwiRGF0ZVNoYXBlTmFtZSI6IlRleHRCb3ggOTU1IiwiTWFya2VyU2hhcGVOYW1lIjoiRmxvd2NoYXJ0OiBNZXJnZSA5NTEiLCJDb25uZWN0b3JTaGFwZU5hbWUiOiJTdHJhaWdodCBDb25uZWN0b3IgOTU3In0seyJNaWxlc3RvbmVJZCI6ImM1ZmYyNTFmLTE2MTQtNGJjOS1hYmMzLTdmMDA1OTNkYjhkNCIsIlRpdGxlU2hhcGVOYW1lIjoiVGV4dEJveCA5NjQiLCJEYXRlU2hhcGVOYW1lIjoiVGV4dEJveCA5NjYiLCJNYXJrZXJTaGFwZU5hbWUiOiJGbG93Y2hhcnQ6IE1lcmdlIDk2MiIsIkNvbm5lY3RvclNoYXBlTmFtZSI6IlN0cmFpZ2h0IENvbm5lY3RvciA5NjgifSx7Ik1pbGVzdG9uZUlkIjoiMzRmZjIyNTItYTI0MC00N2JjLTk5MTUtYzZkNzYzMDUzMDdkIiwiVGl0bGVTaGFwZU5hbWUiOiJUZXh0Qm94IDk3NSIsIkRhdGVTaGFwZU5hbWUiOiJUZXh0Qm94IDk3NyIsIk1hcmtlclNoYXBlTmFtZSI6IkZsb3djaGFydDogTWVyZ2UgOTczIiwiQ29ubmVjdG9yU2hhcGVOYW1lIjoiU3RyYWlnaHQgQ29ubmVjdG9yIDk3OSJ9LHsiTWlsZXN0b25lSWQiOiI4NjMzZDQ4OS05ZWY1LTRhYzctODQ3NS1jYjIxOGJhZGRkODMiLCJUaXRsZVNoYXBlTmFtZSI6IlRleHRCb3ggOTg2IiwiRGF0ZVNoYXBlTmFtZSI6IlRleHRCb3ggOTg4IiwiTWFya2VyU2hhcGVOYW1lIjoiRmxvd2NoYXJ0OiBNZXJnZSA5ODQiLCJDb25uZWN0b3JTaGFwZU5hbWUiOiJTdHJhaWdodCBDb25uZWN0b3IgOTkwIn0seyJNaWxlc3RvbmVJZCI6IjMyYzNjNDNlLWZjZDUtNDBkNS1iM2M4LTA0MTg4ODA3NDQ0YyIsIlRpdGxlU2hhcGVOYW1lIjoiVGV4dEJveCA5OTciLCJEYXRlU2hhcGVOYW1lIjoiVGV4dEJveCA5OTkiLCJNYXJrZXJTaGFwZU5hbWUiOiJGbG93Y2hhcnQ6IE1lcmdlIDk5NSIsIkNvbm5lY3RvclNoYXBlTmFtZSI6IlN0cmFpZ2h0IENvbm5lY3RvciAxMDAxIn0seyJNaWxlc3RvbmVJZCI6ImNkNmE0MWEyLTVhNjgtNGUwMi04M2VlLTAxYzRiZTY3MTZiYSIsIlRpdGxlU2hhcGVOYW1lIjoiVGV4dEJveCAxMDA4IiwiRGF0ZVNoYXBlTmFtZSI6IlRleHRCb3ggMTAxMCIsIk1hcmtlclNoYXBlTmFtZSI6IkZsb3djaGFydDogTWVyZ2UgMTAwNiIsIkNvbm5lY3RvclNoYXBlTmFtZSI6IlN0cmFpZ2h0IENvbm5lY3RvciAxMDEyIn0seyJNaWxlc3RvbmVJZCI6ImY4ZDdmMThhLTlmMDMtNDg2Yi04OWRkLTI0ODI0M2Q3Nzk3OCIsIlRpdGxlU2hhcGVOYW1lIjoiVGV4dEJveCAxMDE5IiwiRGF0ZVNoYXBlTmFtZSI6IlRleHRCb3ggMTAyMSIsIk1hcmtlclNoYXBlTmFtZSI6IkZsb3djaGFydDogTWVyZ2UgMTAxNyIsIkNvbm5lY3RvclNoYXBlTmFtZSI6IlN0cmFpZ2h0IENvbm5lY3RvciAxMDIzIn0seyJNaWxlc3RvbmVJZCI6IjI5MjdiZGQ1LWQyNWEtNDY5MC04YzcyLTdhYjBjOWM5ZDBlNyIsIlRpdGxlU2hhcGVOYW1lIjoiVGV4dEJveCAxMDMwIiwiRGF0ZVNoYXBlTmFtZSI6IlRleHRCb3ggMTAzMiIsIk1hcmtlclNoYXBlTmFtZSI6IkZsb3djaGFydDogTWVyZ2UgMTAyOCIsIkNvbm5lY3RvclNoYXBlTmFtZSI6IlN0cmFpZ2h0IENvbm5lY3RvciAxMDM0In0seyJNaWxlc3RvbmVJZCI6IjYxMmE3ODA2LTUxZTktNGQ1Ni1hODY3LWE0NjZjOTA2YzE1ZiIsIlRpdGxlU2hhcGVOYW1lIjoiVGV4dEJveCAxMDQwIiwiRGF0ZVNoYXBlTmFtZSI6IlRleHRCb3ggMTA0MiIsIk1hcmtlclNoYXBlTmFtZSI6IkZsb3djaGFydDogTWVyZ2UgMTAzOCIsIkNvbm5lY3RvclNoYXBlTmFtZSI6IlN0cmFpZ2h0IENvbm5lY3RvciAxMDQ0In0seyJNaWxlc3RvbmVJZCI6IjQ2YjczY2M2LThiNDEtNDkyMC04MzQ5LTU5NzVjOGU5ZGE3YyIsIlRpdGxlU2hhcGVOYW1lIjoiVGV4dEJveCAxMDUxIiwiRGF0ZVNoYXBlTmFtZSI6IlRleHRCb3ggMTA1MyIsIk1hcmtlclNoYXBlTmFtZSI6IkZsb3djaGFydDogTWVyZ2UgMTA0OSIsIkNvbm5lY3RvclNoYXBlTmFtZSI6IlN0cmFpZ2h0IENvbm5lY3RvciAxMDU1In1dLCJUYXNrcyI6W3siVGFza0lkIjoiZjA5NWE3NTItYzE4Ny00YmM4LWFjNmEtZjJjMWRiNTk5NTc4IiwiVGl0bGVTaGFwZU5hbWUiOiJUZXh0Qm94IDEwNjAiLCJEdXJhdGlvblRleHRTaGFwZU5hbWUiOm51bGwsIlNlZ21lbnRTaGFwZU5hbWUiOiJSZWN0YW5nbGUgMTA1NyIsIlZlcnRpY2FsTGVmdENvbm5lY3RvclNoYXBlTmFtZSI6IlN0cmFpZ2h0IENvbm5lY3RvciAxMDcwIiwiVmVydGljYWxSaWdodENvbm5lY3RvclNoYXBlTmFtZSI6IlN0cmFpZ2h0IENvbm5lY3RvciAxMDcyIiwiSG9yaXpvbnRhbENvbm5lY3RvclNoYXBlTmFtZSI6IlN0cmFpZ2h0IENvbm5lY3RvciAxMDY4IiwiTGVmdERhdGVTaGFwZU5hbWUiOiJUZXh0Qm94IDEwNjUiLCJSaWdodERhdGVTaGFwZU5hbWUiOiJUZXh0Qm94IDEwNjMiLCJPdXRzaWRlUGVyY2VudGFnZVNoYXBlTmFtZSI6bnVsbCwiSW5zaWRlUGVyY2VudGFnZVNoYXBlTmFtZSI6bnVsbH0seyJUYXNrSWQiOiJlNGNiM2RkNi00N2QyLTQ4N2QtYTM0OS0xMDUxNDc0M2Q3NjAiLCJUaXRsZVNoYXBlTmFtZSI6IlRleHRCb3ggMTA3NyIsIkR1cmF0aW9uVGV4dFNoYXBlTmFtZSI6bnVsbCwiU2VnbWVudFNoYXBlTmFtZSI6IlJlY3RhbmdsZSAxMDc0IiwiVmVydGljYWxMZWZ0Q29ubmVjdG9yU2hhcGVOYW1lIjoiU3RyYWlnaHQgQ29ubmVjdG9yIDEwODciLCJWZXJ0aWNhbFJpZ2h0Q29ubmVjdG9yU2hhcGVOYW1lIjoiU3RyYWlnaHQgQ29ubmVjdG9yIDEwODkiLCJIb3Jpem9udGFsQ29ubmVjdG9yU2hhcGVOYW1lIjoiU3RyYWlnaHQgQ29ubmVjdG9yIDEwODUiLCJMZWZ0RGF0ZVNoYXBlTmFtZSI6IlRleHRCb3ggMTA4MiIsIlJpZ2h0RGF0ZVNoYXBlTmFtZSI6IlRleHRCb3ggMTA4MCIsIk91dHNpZGVQZXJjZW50YWdlU2hhcGVOYW1lIjpudWxsLCJJbnNpZGVQZXJjZW50YWdlU2hhcGVOYW1lIjpudWxsfSx7IlRhc2tJZCI6IjEyOTg2ZDRiLTdiMzItNGRlNS04ODNmLTk0ZjVjZjRkMzJiYiIsIlRpdGxlU2hhcGVOYW1lIjoiVGV4dEJveCAxMDk0IiwiRHVyYXRpb25UZXh0U2hhcGVOYW1lIjpudWxsLCJTZWdtZW50U2hhcGVOYW1lIjoiUmVjdGFuZ2xlIDEwOTEiLCJWZXJ0aWNhbExlZnRDb25uZWN0b3JTaGFwZU5hbWUiOiJTdHJhaWdodCBDb25uZWN0b3IgMTEwNCIsIlZlcnRpY2FsUmlnaHRDb25uZWN0b3JTaGFwZU5hbWUiOiJTdHJhaWdodCBDb25uZWN0b3IgMTEwNiIsIkhvcml6b250YWxDb25uZWN0b3JTaGFwZU5hbWUiOiJTdHJhaWdodCBDb25uZWN0b3IgMTEwMiIsIkxlZnREYXRlU2hhcGVOYW1lIjoiVGV4dEJveCAxMDk5IiwiUmlnaHREYXRlU2hhcGVOYW1lIjoiVGV4dEJveCAxMDk3IiwiT3V0c2lkZVBlcmNlbnRhZ2VTaGFwZU5hbWUiOm51bGwsIkluc2lkZVBlcmNlbnRhZ2VTaGFwZU5hbWUiOm51bGx9LHsiVGFza0lkIjoiNzFhMjE4Y2EtNTVhMi00OWVlLWI3OTgtMTU0NmMzMGRjZGM3IiwiVGl0bGVTaGFwZU5hbWUiOiJUZXh0Qm94IDExMTEiLCJEdXJhdGlvblRleHRTaGFwZU5hbWUiOm51bGwsIlNlZ21lbnRTaGFwZU5hbWUiOiJSZWN0YW5nbGUgMTEwOCIsIlZlcnRpY2FsTGVmdENvbm5lY3RvclNoYXBlTmFtZSI6IlN0cmFpZ2h0IENvbm5lY3RvciAxMTIxIiwiVmVydGljYWxSaWdodENvbm5lY3RvclNoYXBlTmFtZSI6IlN0cmFpZ2h0IENvbm5lY3RvciAxMTIzIiwiSG9yaXpvbnRhbENvbm5lY3RvclNoYXBlTmFtZSI6IlN0cmFpZ2h0IENvbm5lY3RvciAxMTE5IiwiTGVmdERhdGVTaGFwZU5hbWUiOiJUZXh0Qm94IDExMTYiLCJSaWdodERhdGVTaGFwZU5hbWUiOiJUZXh0Qm94IDExMTQiLCJPdXRzaWRlUGVyY2VudGFnZVNoYXBlTmFtZSI6bnVsbCwiSW5zaWRlUGVyY2VudGFnZVNoYXBlTmFtZSI6bnVsbH0seyJUYXNrSWQiOiIxOWYxMmQ3Ni05ZTA2LTQwZmUtYjA4OC0zY2Y2ZTc1M2Q2NTUiLCJUaXRsZVNoYXBlTmFtZSI6IlRleHRCb3ggMTEyOCIsIkR1cmF0aW9uVGV4dFNoYXBlTmFtZSI6bnVsbCwiU2VnbWVudFNoYXBlTmFtZSI6IlJlY3RhbmdsZSAxMTI1IiwiVmVydGljYWxMZWZ0Q29ubmVjdG9yU2hhcGVOYW1lIjoiU3RyYWlnaHQgQ29ubmVjdG9yIDExMzgiLCJWZXJ0aWNhbFJpZ2h0Q29ubmVjdG9yU2hhcGVOYW1lIjoiU3RyYWlnaHQgQ29ubmVjdG9yIDExNDAiLCJIb3Jpem9udGFsQ29ubmVjdG9yU2hhcGVOYW1lIjoiU3RyYWlnaHQgQ29ubmVjdG9yIDExMzYiLCJMZWZ0RGF0ZVNoYXBlTmFtZSI6IlRleHRCb3ggMTEzMyIsIlJpZ2h0RGF0ZVNoYXBlTmFtZSI6IlRleHRCb3ggMTEzMSIsIk91dHNpZGVQZXJjZW50YWdlU2hhcGVOYW1lIjpudWxsLCJJbnNpZGVQZXJjZW50YWdlU2hhcGVOYW1lIjpudWxsfV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kwMCIsIlRleHRCb3ggOTAyIiwiU3RyYWlnaHQgQ29ubmVjdG9yIDkwNCIsIlRleHRCb3ggOTA1IiwiU3RyYWlnaHQgQ29ubmVjdG9yIDkwNyIsIlRleHRCb3ggOTA4IiwiU3RyYWlnaHQgQ29ubmVjdG9yIDkxMCIsIlRleHRCb3ggOTExIiwiU3RyYWlnaHQgQ29ubmVjdG9yIDkxMyIsIlRleHRCb3ggOTE0IiwiU3RyYWlnaHQgQ29ubmVjdG9yIDkxNiIsIlRleHRCb3ggOTE3IiwiU3RyYWlnaHQgQ29ubmVjdG9yIDkxOSIsIlRleHRCb3ggOTIwIiwiU3RyYWlnaHQgQ29ubmVjdG9yIDkyMiIsIlRleHRCb3ggOTIzIiwiU3RyYWlnaHQgQ29ubmVjdG9yIDkyNSIsIlRleHRCb3ggOTI2Il19fSwiRWRpdGlvbiI6MCwiSXNQbHVzRWRpdGlvbiI6ZmFsc2UsIkN1bHR1cmVJbmZvTmFtZSI6ImVuLU5aIiwiVmVyc2lvbiI6IjIuMy4wLjAiLCJPcmlnaW5hbEFzc2VtYmx5VmVyc2lvbiI6IjIuMDEuMTMuMDAiLCJNaWxlc3RvbmVzIjpbeyJEYXRlRm9ybWF0Ijp7IkZvcm1hdFN0cmluZyI6ImQvTS95eXl5IiwiU2VwYXJhdG9yIjoiLyIsIlVzZUludGVybmF0aW9uYWxEYXRlRm9ybWF0Ijp0cnVlfSwiSW50ZXJuYWxJZCI6IjMyYzNjNDNlLWZjZDUtNDBkNS1iM2M4LTA0MTg4ODA3NDQ0YyIsIlRpdGxlTGVmdCI6NDU0LjYxMjYsIlRpdGxlVG9wIjoxNjEuMjE4MjYyLCJUaXRsZUhlaWdodCI6MjEuMzI2MjIsIlRpdGxlVG9wSXNDdXN0b20iOmZhbHNlLCJUaXRsZVdpZHRoIjo0My4zNzUwNCwiQ29sb3IiOiIyLCAxNzgsIDIzOCIsIlV0Y0RhdGUiOiIyMDA2LTA3LTAxVDAwOjAwOjAwWiIsIk5vdGUiOm51bGwsIlRpdGxlIjoiU0ZGIFBpcFNhZmUgUGlsb3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IsIDE3OCwgMjM4IiwiSXNWaXNpYmxlIjpmYWxzZSwiTGluZVdlaWdodCI6MC4xfX0sIkhpZGVEYXRlIjpmYWxzZSwiU2hhcGVUb3AiOjE3Mi40NCwiUXVpY2tTaGFwZVNpemUiOjEsIklzVmlzaWJsZSI6dHJ1ZX0seyJEYXRlRm9ybWF0Ijp7IkZvcm1hdFN0cmluZyI6ImQvTS95eXl5IiwiU2VwYXJhdG9yIjoiLyIsIlVzZUludGVybmF0aW9uYWxEYXRlRm9ybWF0Ijp0cnVlfSwiSW50ZXJuYWxJZCI6ImNkNmE0MWEyLTVhNjgtNGUwMi04M2VlLTAxYzRiZTY3MTZiYSIsIlRpdGxlTGVmdCI6NDI1LjAzNTEyNiwiVGl0bGVUb3AiOjgwLjU1MDE1NTYsIlRpdGxlSGVpZ2h0Ijo2My45Nzg3NCwiVGl0bGVUb3BJc0N1c3RvbSI6ZmFsc2UsIlRpdGxlV2lkdGgiOjc2Ljc1LCJDb2xvciI6IjIzNCwgMjIsIDMwIiwiVXRjRGF0ZSI6IjIwMDUtMDctMDFUMDA6MDA6MDBaIiwiTm90ZSI6bnVsbCwiVGl0bGUiOiJHcm93ZXIgb3BlcmF0aW5nIHByb2ZpdCBtYXJnaW5zIHBsdW1tZXQgdG8gLTE5LjUl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yMzQsIDIyLCAzMCIsIklzVmlzaWJsZSI6ZmFsc2UsIkxpbmVXZWlnaHQiOjAuMX19LCJIaWRlRGF0ZSI6ZmFsc2UsIlNoYXBlVG9wIjoxMTMuMDk4MTksIlF1aWNrU2hhcGVTaXplIjoxLCJJc1Zpc2libGUiOnRydWV9LHsiRGF0ZUZvcm1hdCI6eyJGb3JtYXRTdHJpbmciOiJkL00veXl5eSIsIlNlcGFyYXRvciI6Ii8iLCJVc2VJbnRlcm5hdGlvbmFsRGF0ZUZvcm1hdCI6dHJ1ZX0sIkludGVybmFsSWQiOiJjNWZmMjUxZi0xNjE0LTRiYzktYWJjMy03ZjAwNTkzZGI4ZDQiLCJUaXRsZUxlZnQiOjQ4Ni43MDIyLCJUaXRsZVRvcCI6MTA3LjY1MzMwNSwiVGl0bGVIZWlnaHQiOjMxLjk4OTM3LCJUaXRsZVRvcElzQ3VzdG9tIjpmYWxzZSwiVGl0bGVXaWR0aCI6OTEuNjI1MDQsIkNvbG9yIjoiODUsIDE0MiwgMjEzIiwiVXRjRGF0ZSI6IjIwMDctMDgtMDFUMDA6MDA6MDBaIiwiTm90ZSI6bnVsbCwiVGl0bGUiOiJBcHBsZSBGdXR1cmVzIGludHJvZHVjZWQgaW4gSEIgJiBPdGFnb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CwgMTE0LCAxODgiLCJJc1Zpc2libGUiOmZhbHNlLCJMaW5lV2VpZ2h0IjowLjF9fSwiSGlkZURhdGUiOmZhbHNlLCJTaGFwZVRvcCI6MTI0LjIwNjYxMiwiUXVpY2tTaGFwZVNpemUiOjEsIklzVmlzaWJsZSI6dHJ1ZX0seyJEYXRlRm9ybWF0Ijp7IkZvcm1hdFN0cmluZyI6ImQvTS95eXl5IiwiU2VwYXJhdG9yIjoiLyIsIlVzZUludGVybmF0aW9uYWxEYXRlRm9ybWF0Ijp0cnVlfSwiSW50ZXJuYWxJZCI6IjNiMDc0ZTg3LWY5ZDUtNGEzNS1iYjY5LWViYWNhMDY3OGE1OCIsIlRpdGxlTGVmdCI6NTQzLjk5MzQ2OSwiVGl0bGVUb3AiOjE3Mi4zMjY2OTEsIlRpdGxlSGVpZ2h0IjozMS45ODkzNywiVGl0bGVUb3BJc0N1c3RvbSI6ZmFsc2UsIlRpdGxlV2lkdGgiOjU5Ljg3NDk2LCJDb2xvciI6Ijg1LCAxNDIsIDIxMyIsIlV0Y0RhdGUiOiIyMDA5LTA3LTA4VDAwOjAwOjAwWiIsIk5vdGUiOm51bGwsIlRpdGxlIjoiQXBwbGUgRnV0dXJlcyBpbnRyb2R1Y2VkIHRvIE5lbHNvb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CwgMTE0LCAxODgiLCJJc1Zpc2libGUiOmZhbHNlLCJMaW5lV2VpZ2h0IjowLjF9fSwiSGlkZURhdGUiOmZhbHNlLCJTaGFwZVRvcCI6MTg4Ljg4LCJRdWlja1NoYXBlU2l6ZSI6MSwiSXNWaXNpYmxlIjp0cnVlfSx7IkRhdGVGb3JtYXQiOnsiRm9ybWF0U3RyaW5nIjoiZC9NL3l5eXkiLCJTZXBhcmF0b3IiOiIvIiwiVXNlSW50ZXJuYXRpb25hbERhdGVGb3JtYXQiOnRydWV9LCJJbnRlcm5hbElkIjoiMzRmZjIyNTItYTI0MC00N2JjLTk5MTUtYzZkNzYzMDUzMDdkIiwiVGl0bGVMZWZ0Ijo0ODQuMTkwMSwiVGl0bGVUb3AiOjQ4LjMxMTQ5NjcsIlRpdGxlSGVpZ2h0IjoyMS4zMjYyMiwiVGl0bGVUb3BJc0N1c3RvbSI6ZmFsc2UsIlRpdGxlV2lkdGgiOjk2Ljg3NTA0LCJDb2xvciI6Ijg1LCAxNDIsIDIxMyIsIlV0Y0RhdGUiOiIyMDA3LTA3LTAxVDAwOjAwOjAwWiIsIk5vdGUiOm51bGwsIlRpdGxlIjoiTlogVHJhZGUgJiBFbnRlcnByaXNlIFxyJDIgbWlsbGlvbiBmdW5kaW5n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wLCAxMTQsIDE4OCIsIklzVmlzaWJsZSI6ZmFsc2UsIkxpbmVXZWlnaHQiOjAuMX19LCJIaWRlRGF0ZSI6ZmFsc2UsIlNoYXBlVG9wIjo1OS41MzMyMywiUXVpY2tTaGFwZVNpemUiOjEsIklzVmlzaWJsZSI6dHJ1ZX0seyJEYXRlRm9ybWF0Ijp7IkZvcm1hdFN0cmluZyI6ImQvTS95eXl5IiwiU2VwYXJhdG9yIjoiLyIsIlVzZUludGVybmF0aW9uYWxEYXRlRm9ybWF0Ijp0cnVlfSwiSW50ZXJuYWxJZCI6Ijg2MzNkNDg5LTllZjUtNGFjNy04NDc1LWNiMjE4YmFkZGQ4MyIsIlRpdGxlTGVmdCI6NDg0LjE5MDEsIlRpdGxlVG9wIjotMC40NzAyMzYyLCJUaXRsZUhlaWdodCI6MjEuMzI2MjIsIlRpdGxlVG9wSXNDdXN0b20iOmZhbHNlLCJUaXRsZVdpZHRoIjo5Mi4yNSwiQ29sb3IiOiI4NSwgMTQyLCAyMTMiLCJVdGNEYXRlIjoiMjAwNy0wNy0wMVQwMDowMDowMFoiLCJOb3RlIjpudWxsLCJUaXRsZSI6IlBpcGZydWl0IE5aIGZ1bmRpbmcgJDY2NywwMDA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AsIDExNCwgMTg4IiwiSXNWaXNpYmxlIjpmYWxzZSwiTGluZVdlaWdodCI6MC4xfX0sIkhpZGVEYXRlIjpmYWxzZSwiU2hhcGVUb3AiOjEwLjc1MTQ5NjMsIlF1aWNrU2hhcGVTaXplIjoxLCJJc1Zpc2libGUiOnRydWV9LHsiRGF0ZUZvcm1hdCI6eyJGb3JtYXRTdHJpbmciOiJkL00veXl5eSIsIlNlcGFyYXRvciI6Ii8iLCJVc2VJbnRlcm5hdGlvbmFsRGF0ZUZvcm1hdCI6dHJ1ZX0sIkludGVybmFsSWQiOiI3ZjNiN2IwMi04NWVhLTQ4M2QtOWYwNy0yY2ZlODcyY2Y0NmQiLCJUaXRsZUxlZnQiOjU5NC4zMTU3LCJUaXRsZVRvcCI6MTA3LjY1MzM4OSwiVGl0bGVIZWlnaHQiOjQyLjY1MjUyLCJUaXRsZVRvcElzQ3VzdG9tIjpmYWxzZSwiVGl0bGVXaWR0aCI6NzIuMTI1MDQsIkNvbG9yIjoiODUsIDE0MiwgMjEzIiwiVXRjRGF0ZSI6IjIwMTEtMDMtMjFUMDA6MDA6MDBaIiwiTm90ZSI6bnVsbCwiVGl0bGUiOiIxMDAlIFB1cmUgQXBwbGUgZnJvbSBOZXcgWmVhbGFuZCBicmFuZCBsYXVuY2g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AsIDExNCwgMTg4IiwiSXNWaXNpYmxlIjpmYWxzZSwiTGluZVdlaWdodCI6MC4xfX0sIkhpZGVEYXRlIjpmYWxzZSwiU2hhcGVUb3AiOjEyOS41MzgyNjksIlF1aWNrU2hhcGVTaXplIjoxLCJJc1Zpc2libGUiOnRydWV9LHsiRGF0ZUZvcm1hdCI6eyJGb3JtYXRTdHJpbmciOiJkL00veXl5eSIsIlNlcGFyYXRvciI6Ii8iLCJVc2VJbnRlcm5hdGlvbmFsRGF0ZUZvcm1hdCI6dHJ1ZX0sIkludGVybmFsSWQiOiI0NmI3M2NjNi04YjQxLTQ5MjAtODM0OS01OTc1YzhlOWRhN2MiLCJUaXRsZUxlZnQiOjExNC4zNDk5MjIsIlRpdGxlVG9wIjoxMDIuNDI0ODgxLCJUaXRsZUhlaWdodCI6MzEuOTg5MzcsIlRpdGxlVG9wSXNDdXN0b20iOmZhbHNlLCJUaXRsZVdpZHRoIjo5Ny43NSwiQ29sb3IiOiIyMywgNTUsIDk0IiwiVXRjRGF0ZSI6IjE5OTUtMDEtMDFUMDA6MDA6MDBaIiwiTm90ZSI6bnVsbCwiVGl0bGUiOiJwcmUgMTk5NSBDYWxlbmRhciBzcHJheWluZyBmb3IgcGVzdCAmIGRpc2Vhc2UgbWFuYWdlbWVudC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DcsIDU0LCAxNTMiLCJJc1Zpc2libGUiOmZhbHNlLCJMaW5lV2VpZ2h0IjowLjF9fSwiSGlkZURhdGUiOmZhbHNlLCJTaGFwZVRvcCI6MTE4Ljk3ODE4OCwiUXVpY2tTaGFwZVNpemUiOjEsIklzVmlzaWJsZSI6dHJ1ZX0seyJEYXRlRm9ybWF0Ijp7IkZvcm1hdFN0cmluZyI6ImQvTS95eXl5IiwiU2VwYXJhdG9yIjoiLyIsIlVzZUludGVybmF0aW9uYWxEYXRlRm9ybWF0Ijp0cnVlfSwiSW50ZXJuYWxJZCI6IjYxMmE3ODA2LTUxZTktNGQ1Ni1hODY3LWE0NjZjOTA2YzE1ZiIsIlRpdGxlTGVmdCI6MTI2LjU4NjE0MywiVGl0bGVUb3AiOjE3Ny42NTgyNjQsIlRpdGxlSGVpZ2h0IjoyMS4zMjYyMiwiVGl0bGVUb3BJc0N1c3RvbSI6ZmFsc2UsIlRpdGxlV2lkdGgiOjgzLjUsIkNvbG9yIjoiMjMsIDU1LCA5NCIsIlV0Y0RhdGUiOiIxOTk1LTA2LTAxVDAwOjAwOjAwWiIsIk5vdGUiOm51bGwsIlRpdGxlIjoiSW50ZWdyYXRlZCBGcnVpdCBQcm9kdWN0aW9uIGludHJvZHVjZW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Q3LCA1NCwgMTUzIiwiSXNWaXNpYmxlIjpmYWxzZSwiTGluZVdlaWdodCI6MC4xfX0sIkhpZGVEYXRlIjpmYWxzZSwiU2hhcGVUb3AiOjE4OC44OCwiUXVpY2tTaGFwZVNpemUiOjEsIklzVmlzaWJsZSI6dHJ1ZX0seyJEYXRlRm9ybWF0Ijp7IkZvcm1hdFN0cmluZyI6ImQvTS95eXl5IiwiU2VwYXJhdG9yIjoiLyIsIlVzZUludGVybmF0aW9uYWxEYXRlRm9ybWF0Ijp0cnVlfSwiSW50ZXJuYWxJZCI6ImY4ZDdmMThhLTlmMDMtNDg2Yi04OWRkLTI0ODI0M2Q3Nzk3OCIsIlRpdGxlTGVmdCI6MzUxLjEzMTksIlRpdGxlVG9wIjotMTAuNTc0NzI0MiwiVGl0bGVIZWlnaHQiOjQyLjY1MjUyLCJUaXRsZVRvcElzQ3VzdG9tIjpmYWxzZSwiVGl0bGVXaWR0aCI6MTE5LjUsIkNvbG9yIjoiMjM0LCAyMiwgMzAiLCJVdGNEYXRlIjoiMjAwMy0wMS0wMVQwMDowMDowMFoiLCJOb3RlIjpudWxsLCJUaXRsZSI6IlVLL0V1cm9wZSBzdXBlcm1hcmtldCBBc3N1cmFuY2UgUHJvZ3JhbW1lcyAmIG5ldyByZWd1bGF0b3J5IHJlc3RyaWN0aW9ucyBvbiBwZXN0aWNpZGUg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yMzQsIDIyLCAzMCIsIklzVmlzaWJsZSI6ZmFsc2UsIkxpbmVXZWlnaHQiOjAuMX19LCJIaWRlRGF0ZSI6ZmFsc2UsIlNoYXBlVG9wIjoxMS4zMTAwNzg2LCJRdWlja1NoYXBlU2l6ZSI6MSwiSXNWaXNpYmxlIjp0cnVlfSx7IkRhdGVGb3JtYXQiOnsiRm9ybWF0U3RyaW5nIjoiZC9NL3l5eXkiLCJTZXBhcmF0b3IiOiIvIiwiVXNlSW50ZXJuYXRpb25hbERhdGVGb3JtYXQiOnRydWV9LCJJbnRlcm5hbElkIjoiMjkyN2JkZDUtZDI1YS00NjkwLThjNzItN2FiMGM5YzlkMGU3IiwiVGl0bGVMZWZ0IjozMTEuNjY4Mjc0LCJUaXRsZVRvcCI6MTQ1LjMyNjY5MSwiVGl0bGVIZWlnaHQiOjMxLjk4OTM3LCJUaXRsZVRvcElzQ3VzdG9tIjpmYWxzZSwiVGl0bGVXaWR0aCI6NzAuMjUsIkNvbG9yIjoiMjMsIDU1LCA5NCIsIlV0Y0RhdGUiOiIyMDAxLTA5LTAxVDAwOjAwOjAwWiIsIk5vdGUiOm51bGwsIlRpdGxlIjoiRGVyZWd1bGF0aW9uIG9mIHRoZSBwaXBmcnVpdCBpbmR1c3RyeS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NDcsIDU0LCAxNTMiLCJJc1Zpc2libGUiOmZhbHNlLCJMaW5lV2VpZ2h0IjowLjF9fSwiSGlkZURhdGUiOmZhbHNlLCJTaGFwZVRvcCI6MTYxLjg4LCJRdWlja1NoYXBlU2l6ZSI6MSwiSXNWaXNpYmxlIjp0cnVlfSx7IkRhdGVGb3JtYXQiOnsiRm9ybWF0U3RyaW5nIjoiZC9NL3l5eXkiLCJTZXBhcmF0b3IiOiIvIiwiVXNlSW50ZXJuYXRpb25hbERhdGVGb3JtYXQiOnRydWV9LCJJbnRlcm5hbElkIjoiMzdlYzBmZjctZmE2OS00OWQxLTkyY2UtYWE2ODJmMmJmYjhjIiwiVGl0bGVMZWZ0Ijo2MzcuMjYzOCwiVGl0bGVUb3AiOjE3Ny42NTgyNjQsIlRpdGxlSGVpZ2h0IjoyMS4zMjYyMiwiVGl0bGVUb3BJc0N1c3RvbSI6ZmFsc2UsIlRpdGxlV2lkdGgiOjc3LjAsIkNvbG9yIjoiMCwgMTE0LCAxODgiLCJVdGNEYXRlIjoiMjAxMi0wOS0wMVQwMDowMDowMFoiLCJOb3RlIjpudWxsLCJUaXRsZSI6IjY1JSBuYXRpb25hbCBwbGFudGVkIGFyZWEgQXBwbGUgRnV0dXJlc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CwgMTE0LCAxODgiLCJJc1Zpc2libGUiOmZhbHNlLCJMaW5lV2VpZ2h0IjowLjF9fSwiSGlkZURhdGUiOmZhbHNlLCJTaGFwZVRvcCI6MTg4Ljg4LCJRdWlja1NoYXBlU2l6ZSI6MSwiSXNWaXNpYmxlIjp0cnVlfV0sIlRpbWVMaW5lVHlwZSI6MSwiVGFza3MiOlt7IkR1cmF0aW9uVmFsdWUiOjEwOTcuMCwiRHVyYXRpb25Gb3JtYXQiOjAsIkludGVybmFsSWQiOiJmMDk1YTc1Mi1jMTg3LTRiYzgtYWM2YS1mMmMxZGI1OTk1NzgiLCJJbmRleCI6MSwiQ29sb3IiOiIyLCAxNzgsIDIzOCIsIlV0Y1N0YXJ0RGF0ZSI6IjIwMDYtMDYtMzBUMDA6MDA6MDBaIiwiTm90ZSI6bnVsbCwiVXRjRW5kRGF0ZSI6IjIwMDktMDYtMzBUMDA6MDA6MDBaIiwiVGl0bGUiOiJTRkYgUGlwc2FmZSBQaWxvdCBQcm9ncmFtbWUiLCJTaGFwZSI6MCwiQ3VzdG9tU2V0dGluZ3MiOnsiVGl0bGVXaWR0aCI6MTczLjkwMjIsIlRpdGxlRm9udFNldHRpbmdzIjp7IkZvbnRTaXplIjoxMSwiRm9udE5hbWUiOiJDYWxpYnJpIiwiSXNCb2xkIjp0cnVlLCJJc0l0YWxpYyI6ZmFsc2UsIklzVW5kZXJsaW5lZCI6ZmFsc2UsIkZvcmVncm91bmRDb2xvciI6IkJsYWNrIiwiQmFja0NvbG9yIjpudWxsfSwiU3RhcnREYXRlRm9udFNldHRpbmdzIjp7IkZvbnRTaXplIjoxMCwiRm9udE5hbWUiOiJDYWxpYnJpIiwiSXNCb2xkIjpmYWxzZSwiSXNJdGFsaWMiOmZhbHNlLCJJc1VuZGVybGluZWQiOmZhbHNlLCJGb3JlZ3JvdW5kQ29sb3IiOiIzMSwgNzMsIDEyNiIsIkJhY2tDb2xvciI6bnVsbH0sIkVuZERhdGVGb250U2V0dGluZ3MiOnsiRm9udFNpemUiOjEwLCJGb250TmFtZSI6IkNhbGlicmkiLCJJc0JvbGQiOmZhbHNlLCJJc0l0YWxpYyI6ZmFsc2UsIklzVW5kZXJsaW5lZCI6ZmFsc2UsIkZvcmVncm91bmRDb2xvciI6IjMxLCA3MywgMTI2IiwiQmFja0NvbG9yIjpudWxsfSwiRHVyYXRpb25Gb250U2V0dGluZ3MiOnsiRm9udFNpemUiOjEwLCJGb250TmFtZSI6IkNhbGlicmkiLCJJc0JvbGQiOmZhbHNlLCJJc0l0YWxpYyI6ZmFsc2UsIklzVW5kZXJsaW5lZCI6ZmFsc2UsIkZvcmVncm91bmRDb2xvciI6IjE5MiwgODAsIDc3IiwiQmFja0NvbG9yIjpudWxsfSwiVGFza3NTcGFjaW5nIjo1LCJTaGFwZUhlaWdodCI6MTYuMCwiVmVydGljYWxDb25uZWN0b3JTZXR0aW5ncyI6eyJDb2xvciI6IjIwNCwgMjA0LCAyMDQiLCJJc1Zpc2libGUiOmZhbHNlLCJMaW5lV2VpZ2h0IjowLjB9LCJIb3Jpem9udGFsQ29ubmVjdG9yU2V0dGluZ3MiOnsiQ29sb3IiOiIyMDQsIDIwNCwgMjA0IiwiSXNWaXNpYmxlIjpmYWxzZSwiTGluZVdlaWdodCI6MC4wfSwiVGFza1NoYXBlQm9yZGVyU2V0dGluZ3MiOnsiQ29sb3IiOiJSZWQiLCJMaW5lV2VpZ2h0IjowLjB9LCJTbWFydFRpdGxlRm9yZWdyb3VuZCI6IkJsYWNrIiwiU21hcnRUaXRsZUZvcmVncm91bmRJc0FjdGl2ZSI6ZmFsc2UsIlNtYXJ0RHVyYXRpb25Gb3JlZ3JvdW5kIjoiMTkyLCA4MCwgNzciLCJTbWFydER1cmF0aW9uRm9yZWdyb3VuZElzQWN0aXZlIjpmYWxzZSwiU21hcnREYXRlRm9yZWdyb3VuZCI6IjMxLCA3MywgMTI2IiwiU21hcnREYXRlRm9yZWdyb3VuZElzQWN0aXZlIjpmYWxzZSwiU21hcnRQZXJjZW50YWdlQ29tcGxldGVkRm9yZWdyb3VuZCI6IjE5MiwgODAsIDc3IiwiU21hcnRQZXJjZW50YWdlQ29tcGxldGVkSXNBY3RpdmUiOmZhbHNlLCJJbmNsdWRlTm9uV29ya2luZ0RheXNJbkR1cmF0aW9uIjp0cnV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VGFza0RhdGVQb3NpdGlvbiI6MiwiVGFza1RpdGxlUG9zaXRpb24iOjMsIlRhc2tEdXJhdGlvblBvc2l0aW9uIjoyLCJUYXNrVGl0bGVJc1dpZGVyIjpmYWxzZSwiVGFza0R1cmF0aW9uSXNXaWRlciI6ZmFsc2UsIlRhc2tEYXRlSXNXaWRlciI6ZmFsc2UsIlRhc2tQZXJjZW50YWdlQ29tcGxldGVkSXNXaWRlciI6ZmFsc2UsIkRhdGVGb3JtYXQiOnsiRm9ybWF0U3RyaW5nIjoiZC9NL3l5eXkiLCJTZXBhcmF0b3IiOiIvIiwiVXNlSW50ZXJuYXRpb25hbERhdGVGb3JtYXQiOnRydWV9LCJJc1Zpc2libGUiOnRydWUsIlBlcmNlbnRhZ2VDb21wbGV0ZWQiOm51bGx9LHsiRHVyYXRpb25WYWx1ZSI6MTA5Ni4wLCJEdXJhdGlvbkZvcm1hdCI6MCwiSW50ZXJuYWxJZCI6ImU0Y2IzZGQ2LTQ3ZDItNDg3ZC1hMzQ5LTEwNTE0NzQzZDc2MCIsIkluZGV4IjoyLCJDb2xvciI6IjAsIDExNCwgMTg4IiwiVXRjU3RhcnREYXRlIjoiMjAwNy0wNy0wMVQwMDowMDowMFoiLCJOb3RlIjpudWxsLCJVdGNFbmREYXRlIjoiMjAxMC0wNi0zMFQwMDowMDowMFoiLCJUaXRsZSI6IkFwcGxlIEZ1dHVyZXMgUHJvZ3JhbW1lIEhCICYgT3RhZ28gRnVuZGluZyBTZWN1cmVkIiwiU2hhcGUiOjAsIkN1c3RvbVNldHRpbmdzIjp7IlRpdGxlV2lkdGgiOjE5MC45MTIwNDgsIlRpdGxlRm9udFNldHRpbmdzIjp7IkZvbnRTaXplIjoxMSwiRm9udE5hbWUiOiJDYWxpYnJpIiwiSXNCb2xkIjp0cnVlLCJJc0l0YWxpYyI6ZmFsc2UsIklzVW5kZXJsaW5lZCI6ZmFsc2UsIkZvcmVncm91bmRDb2xvciI6IkJsYWNrIiwiQmFja0NvbG9yIjpudWxsfSwiU3RhcnREYXRlRm9udFNldHRpbmdzIjp7IkZvbnRTaXplIjoxMCwiRm9udE5hbWUiOiJDYWxpYnJpIiwiSXNCb2xkIjpmYWxzZSwiSXNJdGFsaWMiOmZhbHNlLCJJc1VuZGVybGluZWQiOmZhbHNlLCJGb3JlZ3JvdW5kQ29sb3IiOiIzMSwgNzMsIDEyNiIsIkJhY2tDb2xvciI6bnVsbH0sIkVuZERhdGVGb250U2V0dGluZ3MiOnsiRm9udFNpemUiOjEwLCJGb250TmFtZSI6IkNhbGlicmkiLCJJc0JvbGQiOmZhbHNlLCJJc0l0YWxpYyI6ZmFsc2UsIklzVW5kZXJsaW5lZCI6ZmFsc2UsIkZvcmVncm91bmRDb2xvciI6IjMxLCA3MywgMTI2IiwiQmFja0NvbG9yIjpudWxsfSwiRHVyYXRpb25Gb250U2V0dGluZ3MiOnsiRm9udFNpemUiOjEwLCJGb250TmFtZSI6IkNhbGlicmkiLCJJc0JvbGQiOmZhbHNlLCJJc0l0YWxpYyI6ZmFsc2UsIklzVW5kZXJsaW5lZCI6ZmFsc2UsIkZvcmVncm91bmRDb2xvciI6IjE5MiwgODAsIDc3IiwiQmFja0NvbG9yIjpudWxsfSwiVGFza3NTcGFjaW5nIjo1LCJTaGFwZUhlaWdodCI6MTYuMCwiVmVydGljYWxDb25uZWN0b3JTZXR0aW5ncyI6eyJDb2xvciI6IjIwNCwgMjA0LCAyMDQiLCJJc1Zpc2libGUiOmZhbHNlLCJMaW5lV2VpZ2h0IjowLjB9LCJIb3Jpem9udGFsQ29ubmVjdG9yU2V0dGluZ3MiOnsiQ29sb3IiOiIyMDQsIDIwNCwgMjA0IiwiSXNWaXNpYmxlIjpmYWxzZSwiTGluZVdlaWdodCI6MC4wfSwiVGFza1NoYXBlQm9yZGVyU2V0dGluZ3MiOnsiQ29sb3IiOiJSZWQiLCJMaW5lV2VpZ2h0IjowLjB9LCJTbWFydFRpdGxlRm9yZWdyb3VuZCI6IkJsYWNrIiwiU21hcnRUaXRsZUZvcmVncm91bmRJc0FjdGl2ZSI6ZmFsc2UsIlNtYXJ0RHVyYXRpb25Gb3JlZ3JvdW5kIjoiMTkyLCA4MCwgNzciLCJTbWFydER1cmF0aW9uRm9yZWdyb3VuZElzQWN0aXZlIjpmYWxzZSwiU21hcnREYXRlRm9yZWdyb3VuZCI6IjMxLCA3MywgMTI2IiwiU21hcnREYXRlRm9yZWdyb3VuZElzQWN0aXZlIjpmYWxzZSwiU21hcnRQZXJjZW50YWdlQ29tcGxldGVkRm9yZWdyb3VuZCI6IjE5MiwgODAsIDc3IiwiU21hcnRQZXJjZW50YWdlQ29tcGxldGVkSXNBY3RpdmUiOmZhbHNlLCJJbmNsdWRlTm9uV29ya2luZ0RheXNJbkR1cmF0aW9uIjp0cnV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VGFza0RhdGVQb3NpdGlvbiI6MiwiVGFza1RpdGxlUG9zaXRpb24iOjMsIlRhc2tEdXJhdGlvblBvc2l0aW9uIjoyLCJUYXNrVGl0bGVJc1dpZGVyIjpmYWxzZSwiVGFza0R1cmF0aW9uSXNXaWRlciI6ZmFsc2UsIlRhc2tEYXRlSXNXaWRlciI6ZmFsc2UsIlRhc2tQZXJjZW50YWdlQ29tcGxldGVkSXNXaWRlciI6ZmFsc2UsIkRhdGVGb3JtYXQiOnsiRm9ybWF0U3RyaW5nIjoiZC9NL3l5eXkiLCJTZXBhcmF0b3IiOiIvIiwiVXNlSW50ZXJuYXRpb25hbERhdGVGb3JtYXQiOnRydWV9LCJJc1Zpc2libGUiOnRydWUsIlBlcmNlbnRhZ2VDb21wbGV0ZWQiOm51bGx9LHsiRHVyYXRpb25WYWx1ZSI6MTAzNC4wLCJEdXJhdGlvbkZvcm1hdCI6MCwiSW50ZXJuYWxJZCI6IjEyOTg2ZDRiLTdiMzItNGRlNS04ODNmLTk0ZjVjZjRkMzJiYiIsIkluZGV4IjozLCJDb2xvciI6IjAsIDExNCwgMTg4IiwiVXRjU3RhcnREYXRlIjoiMjAwNy0wOS0wMVQwMDowMDowMFoiLCJOb3RlIjpudWxsLCJVdGNFbmREYXRlIjoiMjAxMC0wNi0zMFQwMDowMDowMFoiLCJUaXRsZSI6IkluZGVwZW5kZW50IEFwcGxlIEZ1dHVyZXMgQm9hcmQgYXBwb2ludGVkIiwiU2hhcGUiOjAsIkN1c3RvbVNldHRpbmdzIjp7IlRpdGxlV2lkdGgiOjEyMC4wLCJUaXRsZUZvbnRTZXR0aW5ncyI6eyJGb250U2l6ZSI6MTEsIkZvbnROYW1lIjoiQ2FsaWJyaSIsIklzQm9sZCI6dHJ1ZSwiSXNJdGFsaWMiOmZhbHNlLCJJc1VuZGVybGluZWQiOmZhbHNlLCJGb3JlZ3JvdW5kQ29sb3IiOiJCbGFjayIsIkJhY2tDb2xvciI6bnVsbH0sIlN0YXJ0RGF0ZUZvbnRTZXR0aW5ncyI6eyJGb250U2l6ZSI6MTAsIkZvbnROYW1lIjoiQ2FsaWJyaSIsIklzQm9sZCI6ZmFsc2UsIklzSXRhbGljIjpmYWxzZSwiSXNVbmRlcmxpbmVkIjpmYWxzZSwiRm9yZWdyb3VuZENvbG9yIjoiMzEsIDczLCAxMjYiLCJCYWNrQ29sb3IiOm51bGx9LCJFbmREYXRlRm9udFNldHRpbmdzIjp7IkZvbnRTaXplIjoxMCwiRm9udE5hbWUiOiJDYWxpYnJpIiwiSXNCb2xkIjpmYWxzZSwiSXNJdGFsaWMiOmZhbHNlLCJJc1VuZGVybGluZWQiOmZhbHNlLCJGb3JlZ3JvdW5kQ29sb3IiOiIzMSwgNzMsIDEyNiIsIkJhY2tDb2xvciI6bnVsbH0sIkR1cmF0aW9uRm9udFNldHRpbmdzIjp7IkZvbnRTaXplIjoxMCwiRm9udE5hbWUiOiJDYWxpYnJpIiwiSXNCb2xkIjpmYWxzZSwiSXNJdGFsaWMiOmZhbHNlLCJJc1VuZGVybGluZWQiOmZhbHNlLCJGb3JlZ3JvdW5kQ29sb3IiOiIxOTIsIDgwLCA3N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kJsYWNrIiwiU21hcnRUaXRsZUZvcmVncm91bmRJc0FjdGl2ZSI6ZmFsc2UsIlNtYXJ0RHVyYXRpb25Gb3JlZ3JvdW5kIjoiMTkyLCA4MCwgNzciLCJTbWFydER1cmF0aW9uRm9yZWdyb3VuZElzQWN0aXZlIjpmYWxzZSwiU21hcnREYXRlRm9yZWdyb3VuZCI6IjMxLCA3MywgMTI2IiwiU21hcnREYXRlRm9yZWdyb3VuZElzQWN0aXZlIjpmYWxzZSwiU21hcnRQZXJjZW50YWdlQ29tcGxldGVkRm9yZWdyb3VuZCI6IjE5MiwgODAsIDc3IiwiU21hcnRQZXJjZW50YWdlQ29tcGxldGVkSXNBY3RpdmUiOmZhbHNlLCJJbmNsdWRlTm9uV29ya2luZ0RheXNJbkR1cmF0aW9uIjp0cnV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VGFza0RhdGVQb3NpdGlvbiI6MiwiVGFza1RpdGxlUG9zaXRpb24iOjMsIlRhc2tEdXJhdGlvblBvc2l0aW9uIjoyLCJUYXNrVGl0bGVJc1dpZGVyIjpmYWxzZSwiVGFza0R1cmF0aW9uSXNXaWRlciI6ZmFsc2UsIlRhc2tEYXRlSXNXaWRlciI6ZmFsc2UsIlRhc2tQZXJjZW50YWdlQ29tcGxldGVkSXNXaWRlciI6ZmFsc2UsIkRhdGVGb3JtYXQiOnsiRm9ybWF0U3RyaW5nIjoieXkvTSIsIlNlcGFyYXRvciI6Ii8iLCJVc2VJbnRlcm5hdGlvbmFsRGF0ZUZvcm1hdCI6dHJ1ZX0sIklzVmlzaWJsZSI6dHJ1ZSwiUGVyY2VudGFnZUNvbXBsZXRlZCI6bnVsbH0seyJEdXJhdGlvblZhbHVlIjoxMDM0LjAsIkR1cmF0aW9uRm9ybWF0IjowLCJJbnRlcm5hbElkIjoiNzFhMjE4Y2EtNTVhMi00OWVlLWI3OTgtMTU0NmMzMGRjZGM3IiwiSW5kZXgiOjQsIkNvbG9yIjoiMCwgMTE0LCAxODgiLCJVdGNTdGFydERhdGUiOiIyMDA3LTA5LTAxVDAwOjAwOjAwWiIsIk5vdGUiOm51bGwsIlV0Y0VuZERhdGUiOiIyMDEwLTA2LTMwVDAwOjAwOjAwWiIsIlRpdGxlIjoiUHJvamVjdCBNYW5hZ2VyIGFuZCBIQiAmIE90YWdvIEZhY2lsaXRhdG9ycyBhcHBvaW50ZWQiLCJTaGFwZSI6MCwiQ3VzdG9tU2V0dGluZ3MiOnsiVGl0bGVXaWR0aCI6MTk2LjU4MTk3LCJUaXRsZUZvbnRTZXR0aW5ncyI6eyJGb250U2l6ZSI6MTEsIkZvbnROYW1lIjoiQ2FsaWJyaSIsIklzQm9sZCI6dHJ1ZSwiSXNJdGFsaWMiOmZhbHNlLCJJc1VuZGVybGluZWQiOmZhbHNlLCJGb3JlZ3JvdW5kQ29sb3IiOiJCbGFjayIsIkJhY2tDb2xvciI6bnVsbH0sIlN0YXJ0RGF0ZUZvbnRTZXR0aW5ncyI6eyJGb250U2l6ZSI6MTAsIkZvbnROYW1lIjoiQ2FsaWJyaSIsIklzQm9sZCI6ZmFsc2UsIklzSXRhbGljIjpmYWxzZSwiSXNVbmRlcmxpbmVkIjpmYWxzZSwiRm9yZWdyb3VuZENvbG9yIjoiMzEsIDczLCAxMjYiLCJCYWNrQ29sb3IiOm51bGx9LCJFbmREYXRlRm9udFNldHRpbmdzIjp7IkZvbnRTaXplIjoxMCwiRm9udE5hbWUiOiJDYWxpYnJpIiwiSXNCb2xkIjpmYWxzZSwiSXNJdGFsaWMiOmZhbHNlLCJJc1VuZGVybGluZWQiOmZhbHNlLCJGb3JlZ3JvdW5kQ29sb3IiOiIzMSwgNzMsIDEyNiIsIkJhY2tDb2xvciI6bnVsbH0sIkR1cmF0aW9uRm9udFNldHRpbmdzIjp7IkZvbnRTaXplIjoxMCwiRm9udE5hbWUiOiJDYWxpYnJpIiwiSXNCb2xkIjpmYWxzZSwiSXNJdGFsaWMiOmZhbHNlLCJJc1VuZGVybGluZWQiOmZhbHNlLCJGb3JlZ3JvdW5kQ29sb3IiOiIxOTIsIDgwLCA3N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kJsYWNrIiwiU21hcnRUaXRsZUZvcmVncm91bmRJc0FjdGl2ZSI6ZmFsc2UsIlNtYXJ0RHVyYXRpb25Gb3JlZ3JvdW5kIjoiMTkyLCA4MCwgNzciLCJTbWFydER1cmF0aW9uRm9yZWdyb3VuZElzQWN0aXZlIjpmYWxzZSwiU21hcnREYXRlRm9yZWdyb3VuZCI6IjMxLCA3MywgMTI2IiwiU21hcnREYXRlRm9yZWdyb3VuZElzQWN0aXZlIjpmYWxzZSwiU21hcnRQZXJjZW50YWdlQ29tcGxldGVkRm9yZWdyb3VuZCI6IjE5MiwgODAsIDc3IiwiU21hcnRQZXJjZW50YWdlQ29tcGxldGVkSXNBY3RpdmUiOmZhbHNlLCJJbmNsdWRlTm9uV29ya2luZ0RheXNJbkR1cmF0aW9uIjp0cnV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VGFza0RhdGVQb3NpdGlvbiI6MiwiVGFza1RpdGxlUG9zaXRpb24iOjMsIlRhc2tEdXJhdGlvblBvc2l0aW9uIjoyLCJUYXNrVGl0bGVJc1dpZGVyIjpmYWxzZSwiVGFza0R1cmF0aW9uSXNXaWRlciI6ZmFsc2UsIlRhc2tEYXRlSXNXaWRlciI6ZmFsc2UsIlRhc2tQZXJjZW50YWdlQ29tcGxldGVkSXNXaWRlciI6ZmFsc2UsIkRhdGVGb3JtYXQiOnsiRm9ybWF0U3RyaW5nIjoieXkvTSIsIlNlcGFyYXRvciI6Ii8iLCJVc2VJbnRlcm5hdGlvbmFsRGF0ZUZvcm1hdCI6dHJ1ZX0sIklzVmlzaWJsZSI6dHJ1ZSwiUGVyY2VudGFnZUNvbXBsZXRlZCI6bnVsbH0seyJEdXJhdGlvblZhbHVlIjozNjUuMCwiRHVyYXRpb25Gb3JtYXQiOjAsIkludGVybmFsSWQiOiIxOWYxMmQ3Ni05ZTA2LTQwZmUtYjA4OC0zY2Y2ZTc1M2Q2NTUiLCJJbmRleCI6NSwiQ29sb3IiOiIwLCAxMTQsIDE4OCIsIlV0Y1N0YXJ0RGF0ZSI6IjIwMDktMDctMDFUMDA6MDA6MDBaIiwiTm90ZSI6bnVsbCwiVXRjRW5kRGF0ZSI6IjIwMTAtMDYtMzBUMDA6MDA6MDBaIiwiVGl0bGUiOiJOZWxzb24gam9pbnMgQXBwbGUgRnV0dXJlcyAmIEZhY2lsaXRhdG9yIEFwcG9pbnRlZCAiLCJTaGFwZSI6MCwiQ3VzdG9tU2V0dGluZ3MiOnsiVGl0bGVXaWR0aCI6MTY4LjIzMjI4NSwiVGl0bGVGb250U2V0dGluZ3MiOnsiRm9udFNpemUiOjExLCJGb250TmFtZSI6IkNhbGlicmkiLCJJc0JvbGQiOnRydWUsIklzSXRhbGljIjpmYWxzZSwiSXNVbmRlcmxpbmVkIjpmYWxzZSwiRm9yZWdyb3VuZENvbG9yIjoiQmxhY2siLCJCYWNrQ29sb3IiOm51bGx9LCJTdGFydERhdGVGb250U2V0dGluZ3MiOnsiRm9udFNpemUiOjEwLCJGb250TmFtZSI6IkNhbGlicmkiLCJJc0JvbGQiOmZhbHNlLCJJc0l0YWxpYyI6ZmFsc2UsIklzVW5kZXJsaW5lZCI6ZmFsc2UsIkZvcmVncm91bmRDb2xvciI6IjMxLCA3MywgMTI2IiwiQmFja0NvbG9yIjpudWxsfSwiRW5kRGF0ZUZvbnRTZXR0aW5ncyI6eyJGb250U2l6ZSI6MTAsIkZvbnROYW1lIjoiQ2FsaWJyaSIsIklzQm9sZCI6ZmFsc2UsIklzSXRhbGljIjpmYWxzZSwiSXNVbmRlcmxpbmVkIjpmYWxzZSwiRm9yZWdyb3VuZENvbG9yIjoiMzEsIDczLCAxMjYiLCJCYWNrQ29sb3IiOm51bGx9LCJEdXJhdGlvbkZvbnRTZXR0aW5ncyI6eyJGb250U2l6ZSI6MTAsIkZvbnROYW1lIjoiQ2FsaWJyaSIsIklzQm9sZCI6ZmFsc2UsIklzSXRhbGljIjpmYWxzZSwiSXNVbmRlcmxpbmVkIjpmYWxzZSwiRm9yZWdyb3VuZENvbG9yIjoiMTkyLCA4MCwgNzciLCJCYWNrQ29sb3IiOm51bGx9LCJUYXNrc1NwYWNpbmciOjUsIlNoYXBlSGVpZ2h0IjoxNi4wLCJWZXJ0aWNhbENvbm5lY3RvclNldHRpbmdzIjp7IkNvbG9yIjoiMjA0LCAyMDQsIDIwNCIsIklzVmlzaWJsZSI6ZmFsc2UsIkxpbmVXZWlnaHQiOjAuMH0sIkhvcml6b250YWxDb25uZWN0b3JTZXR0aW5ncyI6eyJDb2xvciI6IjIwNCwgMjA0LCAyMDQiLCJJc1Zpc2libGUiOnRydWUsIkxpbmVXZWlnaHQiOjAuMX0sIlRhc2tTaGFwZUJvcmRlclNldHRpbmdzIjp7IkNvbG9yIjoiUmVkIiwiTGluZVdlaWdodCI6MC4wfSwiU21hcnRUaXRsZUZvcmVncm91bmQiOiJCbGFjayIsIlNtYXJ0VGl0bGVGb3JlZ3JvdW5kSXNBY3RpdmUiOmZhbHNlLCJTbWFydER1cmF0aW9uRm9yZWdyb3VuZCI6IjE5MiwgODAsIDc3IiwiU21hcnREdXJhdGlvbkZvcmVncm91bmRJc0FjdGl2ZSI6ZmFsc2UsIlNtYXJ0RGF0ZUZvcmVncm91bmQiOiIzMSwgNzMsIDEyNiIsIlNtYXJ0RGF0ZUZvcmVncm91bmRJc0FjdGl2ZSI6ZmFsc2UsIlNtYXJ0UGVyY2VudGFnZUNvbXBsZXRlZEZvcmVncm91bmQiOiIxOTIsIDgwLCA3Ny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Rhc2tEYXRlUG9zaXRpb24iOjIsIlRhc2tUaXRsZVBvc2l0aW9uIjozLCJUYXNrRHVyYXRpb25Qb3NpdGlvbiI6MiwiVGFza1RpdGxlSXNXaWRlciI6ZmFsc2UsIlRhc2tEdXJhdGlvbklzV2lkZXIiOmZhbHNlLCJUYXNrRGF0ZUlzV2lkZXIiOmZhbHNlLCJUYXNrUGVyY2VudGFnZUNvbXBsZXRlZElzV2lkZXIiOmZhbHNlLCJEYXRlRm9ybWF0Ijp7IkZvcm1hdFN0cmluZyI6Inl5L00iLCJTZXBhcmF0b3IiOiIvIiwiVXNlSW50ZXJuYXRpb25hbERhdGVGb3JtYXQiOnRydWV9LCJJc1Zpc2libGUiOnRydWUsIlBlcmNlbnRhZ2VDb21wbGV0ZWQiOm51bGx9XSwiU3R5bGUiOnsiVGltZWxpbmVTZXR0aW5ncyI6eyJUb2RheU1hcmtlckNvbG9yIjoiUmVkIiwiVG9kYXlNYXJrZXJGb250U2V0dGluZ3MiOnsiRm9udFNpemUiOjEyLCJGb250TmFtZSI6IkNhbGlicmkiLCJJc0JvbGQiOmZhbHNlLCJJc0l0YWxpYyI6ZmFsc2UsIklzVW5kZXJsaW5lZCI6ZmFsc2UsIkZvcmVncm91bmRDb2xvciI6IkJsYWNrIiwiQmFja0NvbG9yIjpudWxsfSwiU3RhcnRZZWFyRm9udCI6eyJGb250U2l6ZSI6MTgsIkZvbnROYW1lIjoiQ2FsaWJyaSIsIklzQm9sZCI6dHJ1ZSwiSXNJdGFsaWMiOmZhbHNlLCJJc1VuZGVybGluZWQiOmZhbHNlLCJGb3JlZ3JvdW5kQ29sb3IiOiJPcmFuZ2VSZWQiLCJCYWNrQ29sb3IiOm51bGx9LCJFbmRZZWFyRm9udCI6eyJGb250U2l6ZSI6MTgsIkZvbnROYW1lIjoiQ2FsaWJyaSIsIklzQm9sZCI6dHJ1ZSwiSXNJdGFsaWMiOmZhbHNlLCJJc1VuZGVybGluZWQiOmZhbHNlLCJGb3JlZ3JvdW5kQ29sb3IiOiJPcmFuZ2VSZWQiLCJCYWNrQ29sb3IiOm51bGx9LCJJc1RoaW4iOmZhbHNlLCJIYXMzREVmZmVjdCI6ZmFsc2UsIlRpbWViYW5kSXNSb3VuZGVkIjpmYWxzZSwiVGltZWJhbmRDb2xvciI6IjQ3LCA1NCwgMTUzIiwiVGltZWJhbmRGb250U2V0dGluZ3MiOnsiRm9udFNpemUiOjEyLCJGb250TmFtZSI6IkNhbGlicmkiLCJJc0JvbGQiOmZhbHNlLCJJc0l0YWxpYyI6ZmFsc2UsIklzVW5kZXJsaW5lZCI6ZmFsc2UsIkZvcmVncm91bmRDb2xvciI6IldoaXRlIiwiQmFja0NvbG9yIjpudWxsfSwiRWxhcHNlZFRpbWVDb2xvciI6IlJlZCIsIkVsYXBzZWRUaW1lU3R5bGUiOjIsIlRvZGF5TWFya2VyUG9zaXRpb24iOjAsIkNhcHNQb3NpdGlvbiI6MH0sIkRlZmF1bHRNaWxlc3RvbmVTZXR0aW5ncyI6eyJGbGFnQ29ubmVjdG9yU2V0dGluZ3MiOnsiQ29sb3IiOiIzMSwgNzMsIDEyNSIsIklzVmlzaWJsZSI6ZmFsc2UsIkxpbmVXZWlnaHQiOjAuMX0sIkRhdGVGb3JtYXQiOnsiRm9ybWF0U3RyaW5nIjoiZC9NL3l5eXkiLCJTZXBhcmF0b3IiOiIvIiwiVXNlSW50ZXJuYXRpb25hbERhdGVGb3JtYXQiOnRydWV9LC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iLCJJc1Zpc2libGUiOmZhbHNlLCJMaW5lV2VpZ2h0IjowLjF9fSwiRGVmYXVsdFRhc2tTZXR0aW5ncyI6eyJEYXRlRm9udFNldHRpbmdzIjp7IkZvbnRTaXplIjoxMCwiRm9udE5hbWUiOiJDYWxpYnJpIiwiSXNCb2xkIjpmYWxzZSwiSXNJdGFsaWMiOmZhbHNlLCJJc1VuZGVybGluZWQiOmZhbHNlLCJGb3JlZ3JvdW5kQ29sb3IiOiIzMSwgNzMsIDEyNiIsIkJhY2tDb2xvciI6bnVsbH0sIlN0YXJ0RGF0ZUZvbnRTZXR0aW5ncyI6eyJGb250U2l6ZSI6MTIsIkZvbnROYW1lIjoiQ2FsaWJyaSIsIklzQm9sZCI6ZmFsc2UsIklzSXRhbGljIjpmYWxzZSwiSXNVbmRlcmxpbmVkIjpmYWxzZSwiRm9yZWdyb3VuZENvbG9yIjoiV2hpdGUiLCJCYWNrQ29sb3IiOm51bGx9LCJFbmREYXRlRm9udFNldHRpbmdzIjp7IkZvbnRTaXplIjoxMiwiRm9udE5hbWUiOiJDYWxpYnJpIiwiSXNCb2xkIjpmYWxzZSwiSXNJdGFsaWMiOmZhbHNlLCJJc1VuZGVybGluZWQiOmZhbHNlLCJGb3JlZ3JvdW5kQ29sb3IiOiJXaGl0ZSIsIkJhY2tDb2xvciI6bnVsbH0sIkR1cmF0aW9uRm9udFNldHRpbmdzIjp7IkZvbnRTaXplIjoxMCwiRm9udE5hbWUiOiJDYWxpYnJpIiwiSXNCb2xkIjpmYWxzZSwiSXNJdGFsaWMiOmZhbHNlLCJJc1VuZGVybGluZWQiOmZhbHNlLCJGb3JlZ3JvdW5kQ29sb3IiOiIxOTIsIDgwLCA3NyIsIkJhY2tDb2xvciI6bnVsbH0sIklzVGhpY2siOmZhbHNlLCJUYXNrc0Fib3ZlVGltZWJhbmQiOmZhbHNlLCJEYXRlRm9ybWF0Ijp7IkZvcm1hdFN0cmluZyI6Inl5L00iLCJTZXBhcmF0b3IiOiIvIiwiVXNlSW50ZXJuYXRpb25hbERhdGVGb3JtYXQiOnRydWV9LCJEdXJhdGlvblBvc2l0aW9uIjoyLCJEdXJhdGlvbkZvcm1hdCI6MCwiUmVuZGVyTG9uZ1Rhc2tUaXRsZUFib3ZlVGFza1NoYXBlIjpmYWxzZSwiSXNIb3Jpem9udGFsQ29ubmVjdG9yVmlzaWJsZSI6dHJ1ZSwiSXNWZXJ0aWNhbENvbm5lY3RvclZpc2libGUiOmZhbHNlLCJJbnRlcnZhbFRleHRQb3NpdGlvbiI6MywiSW50ZXJ2YWxEYXRlUG9zaXRpb24iOjIsIlRpdGxlV2lkdGgiOm51bGwsIlRpdGxlRm9udFNldHRpbmdzIjp7IkZvbnRTaXplIjoxMSwiRm9udE5hbWUiOiJDYWxpYnJpIiwiSXNCb2xkIjp0cnVlLCJJc0l0YWxpYyI6ZmFsc2UsIklzVW5kZXJsaW5lZCI6ZmFsc2UsIkZvcmVncm91bmRDb2xvciI6IkJsYWNrIiwiQmFja0NvbG9yIjpudWxsfSwiVGFza3NTcGFjaW5nIjo1LCJTaGFwZUhlaWdodCI6MTYuMCwiVmVydGljYWxDb25uZWN0b3JTZXR0aW5ncyI6eyJDb2xvciI6IjIwNCwgMjA0LCAyMDQiLCJJc1Zpc2libGUiOmZhbHNlLCJMaW5lV2VpZ2h0IjowLjB9LCJIb3Jpem9udGFsQ29ubmVjdG9yU2V0dGluZ3MiOnsiQ29sb3IiOiIyMDQsIDIwNCwgMjA0IiwiSXNWaXNpYmxlIjp0cnVlLCJMaW5lV2VpZ2h0IjowLjF9LCJUYXNrU2hhcGVCb3JkZXJTZXR0aW5ncyI6eyJDb2xvciI6IlJlZCIsIkxpbmVXZWlnaHQiOjAuMH0sIlNtYXJ0VGl0bGVGb3JlZ3JvdW5kIjoiIiwiU21hcnRUaXRsZUZvcmVncm91bmRJc0FjdGl2ZSI6ZmFsc2UsIlNtYXJ0RHVyYXRpb25Gb3JlZ3JvdW5kIjoiIiwiU21hcnREdXJhdGlvbkZvcmVncm91bmRJc0FjdGl2ZSI6ZmFsc2UsIlNtYXJ0RGF0ZUZvcmVncm91bmQiOiIiLCJTbWFydERhdGVGb3JlZ3JvdW5kSXNBY3RpdmUiOmZhbHNlLCJTbWFydFBlcmNlbnRhZ2VDb21wbGV0ZWRGb3JlZ3JvdW5kIjoiIiwiU21hcnRQZXJjZW50YWdlQ29tcGxldGVkSXNBY3RpdmUiOmZhbHNlLCJJbmNsdWRlTm9uV29ya2luZ0RheXNJbkR1cmF0aW9uIjp0cnVlLCJXb3JraW5nRGF5cyI6MzEsIlBlcmNlbnRhZ2VDb21wbGV0ZWRGb250U2V0dGluZ3MiOnsiRm9udFNpemUiOjEwLCJGb250TmFtZSI6IkNhbGlicmkiLCJJc0JvbGQiOmZhbHNlLCJJc0l0YWxpYyI6ZmFsc2UsIklzVW5kZXJsaW5lZCI6ZmFsc2UsIkZvcmVncm91bmRDb2xvciI6IjE5MiwgODAsIDc3IiwiQmFja0NvbG9yIjpudWxsfSwiUGVyY2VudGFnZUNvbXBsZXRlZFBvc2l0aW9uIjowfSwiU2NhbGVTZXR0aW5ncyI6eyJEYXRlRm9ybWF0IjoiTU1NIiwiSW50ZXJ2YWxUeXBlIjo0LCJVc2VBdXRvbWF0aWNUaW1lU2NhbGUiOnRydWUsIkN1c3RvbVRpbWVTY2FsZVV0Y1N0YXJ0RGF0ZSI6IjE5OTUtMDEtMDFUMDA6MDA6MDBaIiwiQ3VzdG9tVGltZVNjYWxlVXRjRW5kRGF0ZSI6IjIwMTItMDktMDFUMDA6MDA6MDBaIn19LCJUaW1lYmFuZFZlcnRpY2FsUG9zaXRpb24iOnsiUXVpY2tQb3NpdGlvbiI6MSwiUmVsYXRpdmVQb3NpdGlvbiI6NDQuNDQ0NDQyNywiQWJzb2x1dGVQb3NpdGlvbiI6MjQwLjAsIlByZXZpb3VzQWJzb2x1dGVQb3NpdGlvbiI6MjQwLjB9fQ=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PFR_1">
  <a:themeElements>
    <a:clrScheme name="Custom 43">
      <a:dk1>
        <a:srgbClr val="000000"/>
      </a:dk1>
      <a:lt1>
        <a:srgbClr val="FFFFFF"/>
      </a:lt1>
      <a:dk2>
        <a:srgbClr val="3E5D58"/>
      </a:dk2>
      <a:lt2>
        <a:srgbClr val="ECF0EF"/>
      </a:lt2>
      <a:accent1>
        <a:srgbClr val="79BC64"/>
      </a:accent1>
      <a:accent2>
        <a:srgbClr val="BDDEB2"/>
      </a:accent2>
      <a:accent3>
        <a:srgbClr val="24A3BE"/>
      </a:accent3>
      <a:accent4>
        <a:srgbClr val="BA7DAA"/>
      </a:accent4>
      <a:accent5>
        <a:srgbClr val="FFB549"/>
      </a:accent5>
      <a:accent6>
        <a:srgbClr val="DDBED3"/>
      </a:accent6>
      <a:hlink>
        <a:srgbClr val="000000"/>
      </a:hlink>
      <a:folHlink>
        <a:srgbClr val="C1CC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N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12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PFR_template 1">
        <a:dk1>
          <a:srgbClr val="000000"/>
        </a:dk1>
        <a:lt1>
          <a:srgbClr val="FFFFFF"/>
        </a:lt1>
        <a:dk2>
          <a:srgbClr val="506860"/>
        </a:dk2>
        <a:lt2>
          <a:srgbClr val="808080"/>
        </a:lt2>
        <a:accent1>
          <a:srgbClr val="CACECE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E1E3E3"/>
        </a:accent5>
        <a:accent6>
          <a:srgbClr val="E70000"/>
        </a:accent6>
        <a:hlink>
          <a:srgbClr val="4C4C4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R_template 2">
        <a:dk1>
          <a:srgbClr val="000000"/>
        </a:dk1>
        <a:lt1>
          <a:srgbClr val="FFFFFF"/>
        </a:lt1>
        <a:dk2>
          <a:srgbClr val="506860"/>
        </a:dk2>
        <a:lt2>
          <a:srgbClr val="808080"/>
        </a:lt2>
        <a:accent1>
          <a:srgbClr val="CACECE"/>
        </a:accent1>
        <a:accent2>
          <a:srgbClr val="ECEFF0"/>
        </a:accent2>
        <a:accent3>
          <a:srgbClr val="FFFFFF"/>
        </a:accent3>
        <a:accent4>
          <a:srgbClr val="000000"/>
        </a:accent4>
        <a:accent5>
          <a:srgbClr val="E1E3E3"/>
        </a:accent5>
        <a:accent6>
          <a:srgbClr val="D6D9D9"/>
        </a:accent6>
        <a:hlink>
          <a:srgbClr val="4C4C4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FR_Blank.potx  -  Read-Only" id="{221ADB96-2E4A-4B55-B0F0-ECFCFFE3F3BE}" vid="{E22A732E-C3C0-4DC1-965F-1FC2DC81A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EF1E8BCF301E45978F3B7BE6CC2D02" ma:contentTypeVersion="14" ma:contentTypeDescription="Create a new document." ma:contentTypeScope="" ma:versionID="818f757f65bab3ad8f90e9b3d55e1a73">
  <xsd:schema xmlns:xsd="http://www.w3.org/2001/XMLSchema" xmlns:xs="http://www.w3.org/2001/XMLSchema" xmlns:p="http://schemas.microsoft.com/office/2006/metadata/properties" xmlns:ns2="daf91a20-c97a-4ffe-b807-74c73c9a1f2f" xmlns:ns3="6f3c4128-da6e-40ef-b4ea-a7888f9164ab" targetNamespace="http://schemas.microsoft.com/office/2006/metadata/properties" ma:root="true" ma:fieldsID="d7100f14797f59de3b0136a57483d5e5" ns2:_="" ns3:_="">
    <xsd:import namespace="daf91a20-c97a-4ffe-b807-74c73c9a1f2f"/>
    <xsd:import namespace="6f3c4128-da6e-40ef-b4ea-a7888f916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91a20-c97a-4ffe-b807-74c73c9a1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bb37cda-9114-4402-b61b-f009cee9d1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c4128-da6e-40ef-b4ea-a7888f9164a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05dfa97-e6e9-4337-bf05-f225a5da1e50}" ma:internalName="TaxCatchAll" ma:showField="CatchAllData" ma:web="6f3c4128-da6e-40ef-b4ea-a7888f9164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0D2C8D-4DE0-4B18-B2DE-0FD24AAA61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ADF419-53C1-4FE2-A124-6F547AD5BD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f91a20-c97a-4ffe-b807-74c73c9a1f2f"/>
    <ds:schemaRef ds:uri="6f3c4128-da6e-40ef-b4ea-a7888f9164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PFR_Blank_Template</Template>
  <TotalTime>9237</TotalTime>
  <Words>1262</Words>
  <Application>Microsoft Office PowerPoint</Application>
  <PresentationFormat>Widescreen</PresentationFormat>
  <Paragraphs>289</Paragraphs>
  <Slides>14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Lucida Grande</vt:lpstr>
      <vt:lpstr>System Font Regular</vt:lpstr>
      <vt:lpstr>Wingdings</vt:lpstr>
      <vt:lpstr>PFR_1</vt:lpstr>
      <vt:lpstr>Chart</vt:lpstr>
      <vt:lpstr>From innovation to implementation   the IFP-Apple Futures story</vt:lpstr>
      <vt:lpstr>New Zealand apples background factors driving export programmes</vt:lpstr>
      <vt:lpstr>PowerPoint Presentation</vt:lpstr>
      <vt:lpstr>Development of the apple IFP programme</vt:lpstr>
      <vt:lpstr>  NZ Pipfruit IFP Committee  (1996-2001)</vt:lpstr>
      <vt:lpstr>IFP implementation (1996-2001) Technology, stakeholders, consultants &amp; growers</vt:lpstr>
      <vt:lpstr>Continuous improvement of IFP recommendations importance of feedback loops</vt:lpstr>
      <vt:lpstr>PowerPoint Presentation</vt:lpstr>
      <vt:lpstr>IFP pest management outcomes The other IFP bonus outcomes</vt:lpstr>
      <vt:lpstr>Apple Futures programme the next EU market &amp; regulatory challenge</vt:lpstr>
      <vt:lpstr>Apple Futures by the final year  the end of the global financial crisis</vt:lpstr>
      <vt:lpstr>Apple Futures international recognition New Zealand’s pesticide residue profile</vt:lpstr>
      <vt:lpstr>Success in the ‘IFP’ to ‘Apple Futures’ story</vt:lpstr>
      <vt:lpstr>PowerPoint Presentation</vt:lpstr>
    </vt:vector>
  </TitlesOfParts>
  <Company>Plant and Food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Walker</dc:creator>
  <cp:lastModifiedBy>Gina Jewell</cp:lastModifiedBy>
  <cp:revision>33</cp:revision>
  <cp:lastPrinted>2023-11-05T21:56:58Z</cp:lastPrinted>
  <dcterms:created xsi:type="dcterms:W3CDTF">2023-10-15T20:06:38Z</dcterms:created>
  <dcterms:modified xsi:type="dcterms:W3CDTF">2023-11-07T02:39:08Z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8f3512-c98a-4fbc-ad6e-3260f1cde3f8_Enabled">
    <vt:lpwstr>true</vt:lpwstr>
  </property>
  <property fmtid="{D5CDD505-2E9C-101B-9397-08002B2CF9AE}" pid="3" name="MSIP_Label_8d8f3512-c98a-4fbc-ad6e-3260f1cde3f8_SetDate">
    <vt:lpwstr>2023-04-03T06:16:17Z</vt:lpwstr>
  </property>
  <property fmtid="{D5CDD505-2E9C-101B-9397-08002B2CF9AE}" pid="4" name="MSIP_Label_8d8f3512-c98a-4fbc-ad6e-3260f1cde3f8_Method">
    <vt:lpwstr>Standard</vt:lpwstr>
  </property>
  <property fmtid="{D5CDD505-2E9C-101B-9397-08002B2CF9AE}" pid="5" name="MSIP_Label_8d8f3512-c98a-4fbc-ad6e-3260f1cde3f8_Name">
    <vt:lpwstr>Internal</vt:lpwstr>
  </property>
  <property fmtid="{D5CDD505-2E9C-101B-9397-08002B2CF9AE}" pid="6" name="MSIP_Label_8d8f3512-c98a-4fbc-ad6e-3260f1cde3f8_SiteId">
    <vt:lpwstr>6ca75ef7-2c66-42e7-af2c-6502153a7e3a</vt:lpwstr>
  </property>
  <property fmtid="{D5CDD505-2E9C-101B-9397-08002B2CF9AE}" pid="7" name="MSIP_Label_8d8f3512-c98a-4fbc-ad6e-3260f1cde3f8_ActionId">
    <vt:lpwstr>f4593947-cfdc-467a-8009-1fe9f4c865ae</vt:lpwstr>
  </property>
  <property fmtid="{D5CDD505-2E9C-101B-9397-08002B2CF9AE}" pid="8" name="MSIP_Label_8d8f3512-c98a-4fbc-ad6e-3260f1cde3f8_ContentBits">
    <vt:lpwstr>0</vt:lpwstr>
  </property>
</Properties>
</file>