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73" r:id="rId2"/>
  </p:sldMasterIdLst>
  <p:notesMasterIdLst>
    <p:notesMasterId r:id="rId28"/>
  </p:notesMasterIdLst>
  <p:handoutMasterIdLst>
    <p:handoutMasterId r:id="rId29"/>
  </p:handoutMasterIdLst>
  <p:sldIdLst>
    <p:sldId id="273" r:id="rId3"/>
    <p:sldId id="339" r:id="rId4"/>
    <p:sldId id="294" r:id="rId5"/>
    <p:sldId id="325" r:id="rId6"/>
    <p:sldId id="373" r:id="rId7"/>
    <p:sldId id="351" r:id="rId8"/>
    <p:sldId id="330" r:id="rId9"/>
    <p:sldId id="360" r:id="rId10"/>
    <p:sldId id="361" r:id="rId11"/>
    <p:sldId id="362" r:id="rId12"/>
    <p:sldId id="363" r:id="rId13"/>
    <p:sldId id="375" r:id="rId14"/>
    <p:sldId id="374" r:id="rId15"/>
    <p:sldId id="365" r:id="rId16"/>
    <p:sldId id="366" r:id="rId17"/>
    <p:sldId id="367" r:id="rId18"/>
    <p:sldId id="378" r:id="rId19"/>
    <p:sldId id="369" r:id="rId20"/>
    <p:sldId id="335" r:id="rId21"/>
    <p:sldId id="336" r:id="rId22"/>
    <p:sldId id="337" r:id="rId23"/>
    <p:sldId id="349" r:id="rId24"/>
    <p:sldId id="379" r:id="rId25"/>
    <p:sldId id="376" r:id="rId26"/>
    <p:sldId id="377" r:id="rId27"/>
  </p:sldIdLst>
  <p:sldSz cx="9144000" cy="6858000" type="screen4x3"/>
  <p:notesSz cx="6781800" cy="9906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5"/>
    <a:srgbClr val="003C79"/>
    <a:srgbClr val="BDBF00"/>
    <a:srgbClr val="E77025"/>
    <a:srgbClr val="00636E"/>
    <a:srgbClr val="FF00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3C280-F504-400A-8B24-837AEA5D1EC9}" v="3" dt="2023-11-02T19:58:27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78219" autoAdjust="0"/>
  </p:normalViewPr>
  <p:slideViewPr>
    <p:cSldViewPr>
      <p:cViewPr varScale="1">
        <p:scale>
          <a:sx n="81" d="100"/>
          <a:sy n="81" d="100"/>
        </p:scale>
        <p:origin x="22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656" y="582"/>
      </p:cViewPr>
      <p:guideLst>
        <p:guide orient="horz" pos="3121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F74352F7-65DA-3AF3-E0EC-C804F30119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08" rIns="91412" bIns="45708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2514E5D1-3927-E655-E538-905157E330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08" rIns="91412" bIns="45708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F03ADA6C-75A6-B6E6-1182-8670AF65C0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005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08" rIns="91412" bIns="45708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D863BF1B-FCA2-DC02-8837-C4EDBBBF40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09113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08" rIns="91412" bIns="4570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/>
            </a:lvl1pPr>
          </a:lstStyle>
          <a:p>
            <a:pPr>
              <a:defRPr/>
            </a:pPr>
            <a:fld id="{677C6CD0-FF48-4168-84CE-5BE7EBF512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B7DCA3DC-F0F5-E7D9-A6E5-58C569A009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08" rIns="91412" bIns="45708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3" name="Rectangle 1027">
            <a:extLst>
              <a:ext uri="{FF2B5EF4-FFF2-40B4-BE49-F238E27FC236}">
                <a16:creationId xmlns:a16="http://schemas.microsoft.com/office/drawing/2014/main" id="{E5DCDE57-A1AC-5EB1-9A24-47F0390192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70212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08" rIns="91412" bIns="45708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4" name="Rectangle 1028">
            <a:extLst>
              <a:ext uri="{FF2B5EF4-FFF2-40B4-BE49-F238E27FC236}">
                <a16:creationId xmlns:a16="http://schemas.microsoft.com/office/drawing/2014/main" id="{5FCF8E18-ADA8-B220-E01B-7221E5C958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65175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1029">
            <a:extLst>
              <a:ext uri="{FF2B5EF4-FFF2-40B4-BE49-F238E27FC236}">
                <a16:creationId xmlns:a16="http://schemas.microsoft.com/office/drawing/2014/main" id="{6B5707B4-076C-D3C6-BD77-13CB8C28BB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72013"/>
            <a:ext cx="4949825" cy="451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08" rIns="91412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56326" name="Rectangle 1030">
            <a:extLst>
              <a:ext uri="{FF2B5EF4-FFF2-40B4-BE49-F238E27FC236}">
                <a16:creationId xmlns:a16="http://schemas.microsoft.com/office/drawing/2014/main" id="{83D417B3-D70A-FC60-C336-FB9FC20D09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8638"/>
            <a:ext cx="2970213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08" rIns="91412" bIns="45708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7" name="Rectangle 1031">
            <a:extLst>
              <a:ext uri="{FF2B5EF4-FFF2-40B4-BE49-F238E27FC236}">
                <a16:creationId xmlns:a16="http://schemas.microsoft.com/office/drawing/2014/main" id="{1D997030-41C3-A9F5-1FDE-30AB1309E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418638"/>
            <a:ext cx="2970212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08" rIns="91412" bIns="4570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/>
            </a:lvl1pPr>
          </a:lstStyle>
          <a:p>
            <a:pPr>
              <a:defRPr/>
            </a:pPr>
            <a:fld id="{2C968EDF-E49E-46E6-8945-E1357D1D293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Kia ora, and good morning.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5EE3B-AF96-4131-A6C5-457848FAAB5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1192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B07F0A31-BF4A-C03F-0F7C-6CB819069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A7ACE350-80FF-410C-A2D3-B35592A2BF87}" type="slidenum">
              <a:rPr lang="en-AU" altLang="en-US" sz="1200" smtClean="0"/>
              <a:pPr>
                <a:defRPr/>
              </a:pPr>
              <a:t>10</a:t>
            </a:fld>
            <a:endParaRPr lang="en-AU" altLang="en-US" sz="1200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8A6417E7-3266-95DC-5D22-218C49A7D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563F5F3C-453B-5EC2-40E4-72B02D1DB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Magnitude of threat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Timing of threat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Extent of threat </a:t>
            </a:r>
          </a:p>
          <a:p>
            <a:pPr marL="228600" indent="-228600"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C186858-81BE-4B84-56B7-99287650C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2E17E0E-4C66-4830-A4BF-360A0DF0200B}" type="slidenum">
              <a:rPr lang="en-AU" altLang="en-US" sz="1200" smtClean="0"/>
              <a:pPr>
                <a:defRPr/>
              </a:pPr>
              <a:t>11</a:t>
            </a:fld>
            <a:endParaRPr lang="en-AU" altLang="en-US" sz="1200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81E99489-910C-6E57-CB3C-B4F58A566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89C54382-9E22-2DEB-B1AA-AD242193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Magnitude of threat: low then can spray on basis of detecting infestations, high then cover spray regularly (the cost is cheaper than the losses that would be experienced if an outbreak occurred.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Growers may switch between segments from one season to the next depending on conditions</a:t>
            </a:r>
          </a:p>
          <a:p>
            <a:pPr marL="228600" indent="-228600" eaLnBrk="1" hangingPunct="1">
              <a:defRPr/>
            </a:pPr>
            <a:endParaRPr lang="en-NZ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C186858-81BE-4B84-56B7-99287650C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2E17E0E-4C66-4830-A4BF-360A0DF0200B}" type="slidenum">
              <a:rPr lang="en-AU" altLang="en-US" sz="1200" smtClean="0"/>
              <a:pPr>
                <a:defRPr/>
              </a:pPr>
              <a:t>12</a:t>
            </a:fld>
            <a:endParaRPr lang="en-AU" altLang="en-US" sz="1200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81E99489-910C-6E57-CB3C-B4F58A566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89C54382-9E22-2DEB-B1AA-AD242193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Magnitude of threat: high threat early in the season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Timing of threat: high in late season then calendar (cover) spray all season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Low in late season then calendar spray early season and strategic spraying (monitor and threshold spraying) during late season. </a:t>
            </a:r>
          </a:p>
        </p:txBody>
      </p:sp>
    </p:spTree>
    <p:extLst>
      <p:ext uri="{BB962C8B-B14F-4D97-AF65-F5344CB8AC3E}">
        <p14:creationId xmlns:p14="http://schemas.microsoft.com/office/powerpoint/2010/main" val="280576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C186858-81BE-4B84-56B7-99287650C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2E17E0E-4C66-4830-A4BF-360A0DF0200B}" type="slidenum">
              <a:rPr lang="en-AU" altLang="en-US" sz="1200" smtClean="0"/>
              <a:pPr>
                <a:defRPr/>
              </a:pPr>
              <a:t>13</a:t>
            </a:fld>
            <a:endParaRPr lang="en-AU" altLang="en-US" sz="1200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81E99489-910C-6E57-CB3C-B4F58A566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89C54382-9E22-2DEB-B1AA-AD242193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Magnitude of threat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Extent of threat </a:t>
            </a:r>
            <a:endParaRPr lang="en-AU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222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EF6471CB-FCB2-DBDF-9429-75B4C4F4E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FC20AAF8-E20A-4279-95DF-8BE38FEB4919}" type="slidenum">
              <a:rPr lang="en-AU" altLang="en-US" sz="1200" smtClean="0"/>
              <a:pPr>
                <a:defRPr/>
              </a:pPr>
              <a:t>14</a:t>
            </a:fld>
            <a:endParaRPr lang="en-AU" altLang="en-US" sz="1200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DD444F26-0E93-B402-2570-06094C111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6E17BC16-A6B8-9C6D-AF90-13F98FC3E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97" indent="-228097">
              <a:defRPr/>
            </a:pPr>
            <a:r>
              <a:rPr lang="en-US" dirty="0">
                <a:ea typeface="ＭＳ Ｐゴシック" charset="0"/>
              </a:rPr>
              <a:t>Why weren’t more growers using IPM?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EFCE89E3-B259-3C96-FDB8-B061EBA5D9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248DB0D4-2FDE-44FF-A0E6-381A02FFF780}" type="slidenum">
              <a:rPr lang="en-AU" altLang="en-US" sz="1200" smtClean="0"/>
              <a:pPr>
                <a:defRPr/>
              </a:pPr>
              <a:t>15</a:t>
            </a:fld>
            <a:endParaRPr lang="en-AU" altLang="en-US" sz="1200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DDEDA0EF-90E3-07E1-A227-CA156DBF10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284F875B-62F5-88D6-3209-E0297E1B7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97" indent="-228097">
              <a:defRPr/>
            </a:pPr>
            <a:r>
              <a:rPr lang="en-US" dirty="0">
                <a:ea typeface="ＭＳ Ｐゴシック" charset="0"/>
              </a:rPr>
              <a:t>From interviews with growers they were concerned about: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98C38EC-2266-20E8-D3D3-F9632F118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BA778F5C-705F-4B6A-A360-36F89AB42824}" type="slidenum">
              <a:rPr lang="en-AU" altLang="en-US" sz="1200" smtClean="0"/>
              <a:pPr>
                <a:defRPr/>
              </a:pPr>
              <a:t>16</a:t>
            </a:fld>
            <a:endParaRPr lang="en-AU" altLang="en-US" sz="1200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0302F203-B9EA-3992-7735-FD934B9C3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50CC3B76-9DC5-C453-D538-E55BF44E8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97" indent="-228097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C186858-81BE-4B84-56B7-99287650C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2E17E0E-4C66-4830-A4BF-360A0DF0200B}" type="slidenum">
              <a:rPr lang="en-AU" altLang="en-US" sz="1200" smtClean="0"/>
              <a:pPr>
                <a:defRPr/>
              </a:pPr>
              <a:t>17</a:t>
            </a:fld>
            <a:endParaRPr lang="en-AU" altLang="en-US" sz="1200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81E99489-910C-6E57-CB3C-B4F58A566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89C54382-9E22-2DEB-B1AA-AD242193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Magnitude of threat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Extent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Segment 1: used soft chemicals and mating disruption to control other pests so had plenty of predator mites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Segment 2: Predator mites and chemicals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Segment 3: Predator mites won't establish (climatic conditions)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Segment 4: Predator mites can't establish because using broad spectrum chemicals to control other pests</a:t>
            </a:r>
          </a:p>
          <a:p>
            <a:pPr marL="228600" indent="-228600" eaLnBrk="1" hangingPunct="1">
              <a:defRPr/>
            </a:pPr>
            <a:endParaRPr lang="en-AU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165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03945063-9F2A-52ED-E262-F87F6F38E4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88EB335-A628-45BA-9E3B-25F206D3CC5F}" type="slidenum">
              <a:rPr lang="en-AU" altLang="en-US" sz="1200" smtClean="0"/>
              <a:pPr>
                <a:defRPr/>
              </a:pPr>
              <a:t>18</a:t>
            </a:fld>
            <a:endParaRPr lang="en-AU" altLang="en-US" sz="1200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B862E9AE-6015-9485-E388-CBB2B3CEC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23F2028E-2B5F-525D-E80B-A5EC11ADC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97" indent="-228097">
              <a:defRPr/>
            </a:pPr>
            <a:endParaRPr lang="en-AU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00665A68-2D88-4ACF-A2DB-6FF112953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01C6227-ECF9-4149-9383-D6762F190B8E}" type="slidenum">
              <a:rPr lang="en-AU" altLang="en-US" sz="1200" smtClean="0"/>
              <a:pPr>
                <a:defRPr/>
              </a:pPr>
              <a:t>19</a:t>
            </a:fld>
            <a:endParaRPr lang="en-AU" altLang="en-US" sz="1200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9A0BEF4B-468F-F196-5575-509DBCB153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EE9F2AB3-D06A-E5EE-F4EE-F6D819FCC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6AAB84C-D3BD-3517-1A9F-5ED86682E3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E2D7863A-754A-4A0A-AF18-DDE9EBEE2559}" type="slidenum">
              <a:rPr lang="en-AU" altLang="en-US" sz="1200" smtClean="0"/>
              <a:pPr>
                <a:defRPr/>
              </a:pPr>
              <a:t>2</a:t>
            </a:fld>
            <a:endParaRPr lang="en-AU" altLang="en-US" sz="1200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55DD8299-573F-7838-B904-DD5201D70D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5C755AC5-127F-173E-D496-8835A148F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Innovation – practice, technology, technique not used by a farm or grower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EA98162-565F-A307-B462-201C1C4B9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238F1787-0323-4AC6-BBA4-9C9D1B1978C8}" type="slidenum">
              <a:rPr lang="en-AU" altLang="en-US" sz="1200" smtClean="0"/>
              <a:pPr>
                <a:defRPr/>
              </a:pPr>
              <a:t>20</a:t>
            </a:fld>
            <a:endParaRPr lang="en-AU" altLang="en-US" sz="1200"/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D325A9BC-1B92-FF74-AB74-C20FC9F25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DD8D8443-4E2B-018C-405E-C7F03E302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AU" altLang="en-US">
                <a:latin typeface="Arial" pitchFamily="34" charset="0"/>
              </a:rPr>
              <a:t>Role of extension is to accelerate the diffusion of the innovation by changing producers</a:t>
            </a:r>
            <a:r>
              <a:rPr lang="ja-JP" altLang="en-AU">
                <a:latin typeface="Arial" pitchFamily="34" charset="0"/>
              </a:rPr>
              <a:t>’</a:t>
            </a:r>
            <a:r>
              <a:rPr lang="en-AU" altLang="ja-JP">
                <a:latin typeface="Arial" pitchFamily="34" charset="0"/>
              </a:rPr>
              <a:t> perceptions of the merits of the innovation given the farm context of the producer</a:t>
            </a:r>
            <a:endParaRPr lang="en-AU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758F389-31AD-E5BF-30C6-9F84E46467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72585B9C-248E-4227-9D72-EEA0C8F1C859}" type="slidenum">
              <a:rPr lang="en-AU" altLang="en-US" sz="1200" smtClean="0"/>
              <a:pPr>
                <a:defRPr/>
              </a:pPr>
              <a:t>21</a:t>
            </a:fld>
            <a:endParaRPr lang="en-AU" altLang="en-US" sz="1200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03FEC058-71DD-43D7-6C27-D0BDC5037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421BFB0-38BA-5B2C-063C-0A9ECB0A4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AU" sz="1600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8DFDF4A-60A7-52D5-ABE9-8A235AC99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BF85D80-1EDB-4F24-86A8-F8FA9F9183B3}" type="slidenum">
              <a:rPr lang="en-AU" altLang="en-US" sz="1200" smtClean="0"/>
              <a:pPr>
                <a:defRPr/>
              </a:pPr>
              <a:t>22</a:t>
            </a:fld>
            <a:endParaRPr lang="en-AU" altLang="en-US" sz="1200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C98A5628-2C2B-540E-C80F-E16995CC0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39B9BF26-3B4E-A300-715E-41F92C635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8DFDF4A-60A7-52D5-ABE9-8A235AC99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BF85D80-1EDB-4F24-86A8-F8FA9F9183B3}" type="slidenum">
              <a:rPr lang="en-AU" altLang="en-US" sz="1200" smtClean="0"/>
              <a:pPr>
                <a:defRPr/>
              </a:pPr>
              <a:t>23</a:t>
            </a:fld>
            <a:endParaRPr lang="en-AU" altLang="en-US" sz="1200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C98A5628-2C2B-540E-C80F-E16995CC0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39B9BF26-3B4E-A300-715E-41F92C635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5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8DFDF4A-60A7-52D5-ABE9-8A235AC99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BF85D80-1EDB-4F24-86A8-F8FA9F9183B3}" type="slidenum">
              <a:rPr lang="en-AU" altLang="en-US" sz="1200" smtClean="0"/>
              <a:pPr>
                <a:defRPr/>
              </a:pPr>
              <a:t>24</a:t>
            </a:fld>
            <a:endParaRPr lang="en-AU" altLang="en-US" sz="1200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C98A5628-2C2B-540E-C80F-E16995CC0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39B9BF26-3B4E-A300-715E-41F92C635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438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C186858-81BE-4B84-56B7-99287650C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2E17E0E-4C66-4830-A4BF-360A0DF0200B}" type="slidenum">
              <a:rPr lang="en-AU" altLang="en-US" sz="1200" smtClean="0"/>
              <a:pPr>
                <a:defRPr/>
              </a:pPr>
              <a:t>25</a:t>
            </a:fld>
            <a:endParaRPr lang="en-AU" altLang="en-US" sz="1200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81E99489-910C-6E57-CB3C-B4F58A566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89C54382-9E22-2DEB-B1AA-AD242193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Magnitude of threat</a:t>
            </a:r>
          </a:p>
          <a:p>
            <a:pPr marL="228600" indent="-228600" eaLnBrk="1" hangingPunct="1">
              <a:defRPr/>
            </a:pPr>
            <a:r>
              <a:rPr lang="en-NZ" dirty="0">
                <a:ea typeface="ＭＳ Ｐゴシック" charset="0"/>
                <a:cs typeface="+mn-cs"/>
              </a:rPr>
              <a:t>Extent of threat </a:t>
            </a:r>
            <a:endParaRPr lang="en-AU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11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31C8E90-3AC2-88EE-D597-2E90602914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ACB32DB5-5E25-4479-9811-1C8C0511E3BC}" type="slidenum">
              <a:rPr lang="en-AU" altLang="en-US" sz="1200" smtClean="0"/>
              <a:pPr>
                <a:defRPr/>
              </a:pPr>
              <a:t>3</a:t>
            </a:fld>
            <a:endParaRPr lang="en-AU" altLang="en-US" sz="120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535F0FCA-080D-AF59-840D-15DF3FEB9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8A8245B3-DDE4-2921-2653-9C2AE1A59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Unrealistic… leads to treating those that adopt first as leaders</a:t>
            </a:r>
          </a:p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Treating extension as a failure when numbers don’t meet expectations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B9F5E16-35EE-EA12-E943-A2F4A792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827F5CD6-1220-468B-BBA1-25DB1A11AD41}" type="slidenum">
              <a:rPr lang="en-AU" altLang="en-US" sz="1200" smtClean="0"/>
              <a:pPr>
                <a:defRPr/>
              </a:pPr>
              <a:t>4</a:t>
            </a:fld>
            <a:endParaRPr lang="en-AU" altLang="en-US" sz="1200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C7591FCC-94D8-38ED-EF61-563D6C91D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D2EA8173-A365-6D10-BF50-0D5FAE9B6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0653D98F-249E-A863-0460-2B8719D28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B36A145B-CA80-4068-A9CF-D852FC6B5EF5}" type="slidenum">
              <a:rPr lang="en-AU" altLang="en-US" sz="1200"/>
              <a:pPr>
                <a:defRPr/>
              </a:pPr>
              <a:t>5</a:t>
            </a:fld>
            <a:endParaRPr lang="en-AU" altLang="en-US" sz="1200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194DA681-A929-0408-F698-9BFB42B87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B01B4B-A1F1-91CA-2B48-BE8933E3B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So don’t believe farmers are bound by tradition and wont change.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D0E594C4-65DB-BB05-420E-D77E0574D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D3D576C1-D9AF-4346-8886-925EC6028F8B}" type="slidenum">
              <a:rPr lang="en-AU" altLang="en-US" sz="1200" smtClean="0"/>
              <a:pPr>
                <a:defRPr/>
              </a:pPr>
              <a:t>6</a:t>
            </a:fld>
            <a:endParaRPr lang="en-AU" altLang="en-US" sz="1200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2194B3E1-80E0-0576-CADB-E98A43D86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EB437DAD-BED0-5532-7404-16BC20D7A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So explains why some farmers say adopting x is costly and others say it creates value</a:t>
            </a:r>
          </a:p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In TAM theory explains why a thing is useful</a:t>
            </a:r>
          </a:p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In TRA explains why farmers have favourable or unfavourable attitude and the reasons for it… beliefs</a:t>
            </a:r>
          </a:p>
          <a:p>
            <a:pPr marL="228600" indent="-228600"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Note that things like age, education, property size, income, equity are not relevant here.</a:t>
            </a:r>
          </a:p>
          <a:p>
            <a:pPr marL="228600" indent="-228600"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These things may help explain when adoption may occur.</a:t>
            </a:r>
          </a:p>
          <a:p>
            <a:pPr marL="228600" indent="-228600"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marL="228600" indent="-228600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It doesn’t say when they will adopt. That depends on innovativeness, priorities, educations etc.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90E36252-75B4-B661-4FF3-F8F74F834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3B9D767C-DD58-4C23-A39E-597063798857}" type="slidenum">
              <a:rPr lang="en-AU" altLang="en-US" sz="1200" smtClean="0"/>
              <a:pPr>
                <a:defRPr/>
              </a:pPr>
              <a:t>7</a:t>
            </a:fld>
            <a:endParaRPr lang="en-AU" altLang="en-US" sz="1200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88433097-AA45-2945-F551-C88A8F507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90CDD248-AE26-6AEB-9C82-9A206B6D2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37C7CE1-3055-A07D-E774-12059C6E5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B67E9288-7AE7-4B39-AE60-9AAAEE720FDB}" type="slidenum">
              <a:rPr lang="en-AU" altLang="en-US" sz="1200" smtClean="0"/>
              <a:pPr>
                <a:defRPr/>
              </a:pPr>
              <a:t>8</a:t>
            </a:fld>
            <a:endParaRPr lang="en-AU" altLang="en-US" sz="1200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84731768-AACA-00CB-208E-D202F27C3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DECA43B-C002-E2DB-46F6-BF53A36C3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6063F96C-F109-77D3-015C-0434E4098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570387BA-CC6F-4C64-B141-9213B0AC2839}" type="slidenum">
              <a:rPr lang="en-AU" altLang="en-US" sz="1200" smtClean="0"/>
              <a:pPr>
                <a:defRPr/>
              </a:pPr>
              <a:t>9</a:t>
            </a:fld>
            <a:endParaRPr lang="en-AU" altLang="en-US" sz="1200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C612BFA4-8DA9-A3AE-57D6-C348348D7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1A4CB89F-AF7F-8FFA-AF87-16C3AA2A5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farm">
            <a:extLst>
              <a:ext uri="{FF2B5EF4-FFF2-40B4-BE49-F238E27FC236}">
                <a16:creationId xmlns:a16="http://schemas.microsoft.com/office/drawing/2014/main" id="{223281AB-6F7E-0127-D68F-3CF313F3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2609850" y="1123950"/>
            <a:ext cx="5829300" cy="8223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Example heading</a:t>
            </a:r>
            <a:endParaRPr lang="en-US" noProof="0"/>
          </a:p>
        </p:txBody>
      </p:sp>
      <p:sp>
        <p:nvSpPr>
          <p:cNvPr id="61456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16150" y="4127500"/>
            <a:ext cx="6553200" cy="1562100"/>
          </a:xfrm>
        </p:spPr>
        <p:txBody>
          <a:bodyPr/>
          <a:lstStyle>
            <a:lvl1pPr marL="0" indent="0"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5541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2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98438"/>
            <a:ext cx="2057400" cy="620395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98438"/>
            <a:ext cx="6019800" cy="620395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5C8FB-9C63-4FA3-5C83-42385D09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B249-C823-477D-BA12-B3946A75AE0B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12198-EF66-221A-7837-CD00CE53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49669-561A-8243-921F-18F47F52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9CF2-C52A-4B38-8AA6-D2280ADEA6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338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A6680-EC0C-A8C3-274C-6CA76BA2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D13D-C580-45FE-A9C2-A0CDC65A0822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C5172-AA5F-A156-BBAE-8449AB4D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AD544-6AD1-DDEB-C4C6-FE683A9A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9644-8BCA-43C3-ADD8-4B7340FFA44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04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3AEF9-EDA5-72B0-EED1-45924F3A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4E70-7648-4200-973F-E0E9156C33E7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A9C0-2F39-8225-A59F-11188171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EC9E-FF4F-7E1B-2B58-81800ED7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B39E-3C63-4468-B2C1-F4DFFB0DF78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205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E87941-C560-AC77-3EF9-7C0A26C2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2B0C-6F21-4A18-8812-9086956F22E3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6FB3FF-7E8E-01EE-98EE-D3BB38C5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6DB98E-5275-EA09-A58E-C31894B4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39A5-CA88-4996-A5C9-0E93065312D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9518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035182-5EB5-8C43-9A23-B6C0BB8B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F718-4208-4243-87CC-90A672A24363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AF847-F579-7AD6-C053-8E210334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949A59-0D6D-90CC-435A-665B991B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2D7E-45DF-420E-BD5C-A1DF434333F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2404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7348FB-0B87-C431-FB7A-E3657289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9B3C-8B56-4118-86B4-CFBBAD1B6402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005F95-1628-0875-9F71-675A36EC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641E56-C089-B0CC-CA0E-E0920D60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3E96-9450-4B67-82E0-9D65371D2B1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90867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5B4C08-577D-F932-F35C-7B4DAA89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06FC-82C7-4635-9234-ABCA73AAF87A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757286-DFFC-6DB4-0E0C-176534FD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E3FF30-15D2-19A5-77F1-4109FE4B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D861-0D67-483F-958F-A44BD18B6E3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070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6FAC99-96A8-AD38-F12E-7954C6B1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E8FB-2262-41A7-A0D3-37D23E2DB5F3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D9AEA8-1E1C-D677-DF5F-2DD30F51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6DDE2-45AE-0315-47CF-661EFF07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CCA4-F87F-47A6-A6E8-4AB47456797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960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34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2B2E44-6582-5DAC-E19A-324EA2CF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AD57-0AB7-4244-AD7E-5B4B324CB5B1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D5E54B-148D-2BF0-BCBC-87BB25C3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CB67BD-01C5-79EA-DB3D-116EBF2D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B67C-3F63-4A15-9786-E6C1C7F85AF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0674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4D20E-5B6B-5312-6829-5E8C5026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1B43-F902-4726-A0E8-AC50C40055C1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5CE79-9DBA-4AC9-83F8-34C17235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B377C-8099-B59C-F5AA-384B6F7C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4D9B-27E6-4CBB-92DD-360E0B1D25C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7052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14C85-B717-1FEB-E098-19CF3FB0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995C-A4CE-46A8-A814-64D2E2B9E526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F4F6E-6E45-B87C-3A4F-34B6A50F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43F4-DDD8-EAE2-EEA8-6AA4CF81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D0C8-1F38-493F-8654-8252EA32CF3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095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_MWLR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nic\ppt\Data 3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" t="24840" r="1159" b="20121"/>
          <a:stretch/>
        </p:blipFill>
        <p:spPr bwMode="auto">
          <a:xfrm>
            <a:off x="0" y="2084851"/>
            <a:ext cx="91440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610122" y="3292078"/>
            <a:ext cx="3860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spc="1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MANAAKI WHENUA – LANDCARE RESEARCH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78728" y="1794176"/>
            <a:ext cx="6273592" cy="1622397"/>
          </a:xfrm>
        </p:spPr>
        <p:txBody>
          <a:bodyPr>
            <a:noAutofit/>
          </a:bodyPr>
          <a:lstStyle>
            <a:lvl1pPr>
              <a:lnSpc>
                <a:spcPts val="4780"/>
              </a:lnSpc>
              <a:defRPr sz="4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8729" y="3898002"/>
            <a:ext cx="6256235" cy="1124143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j-lt"/>
                <a:cs typeface="Calibri Light"/>
              </a:defRPr>
            </a:lvl1pPr>
          </a:lstStyle>
          <a:p>
            <a:pPr lvl="0"/>
            <a:r>
              <a:rPr lang="en-US" dirty="0"/>
              <a:t>Click to add authors</a:t>
            </a:r>
          </a:p>
        </p:txBody>
      </p:sp>
      <p:pic>
        <p:nvPicPr>
          <p:cNvPr id="14" name="Picture 5" descr="C:\nic\branding\logo files\MW_LR_landscape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40" y="441763"/>
            <a:ext cx="2133332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8343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99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066800"/>
            <a:ext cx="4029075" cy="533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66800"/>
            <a:ext cx="4029075" cy="533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7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06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22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26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2" name="Rectangle 16">
            <a:extLst>
              <a:ext uri="{FF2B5EF4-FFF2-40B4-BE49-F238E27FC236}">
                <a16:creationId xmlns:a16="http://schemas.microsoft.com/office/drawing/2014/main" id="{7D695BEA-D3A3-C6BA-B00F-F456CF7C9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66775"/>
          </a:xfrm>
          <a:prstGeom prst="rect">
            <a:avLst/>
          </a:prstGeom>
          <a:solidFill>
            <a:srgbClr val="666633"/>
          </a:solidFill>
          <a:ln w="9525">
            <a:solidFill>
              <a:srgbClr val="BDB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0434" name="Rectangle 18">
            <a:extLst>
              <a:ext uri="{FF2B5EF4-FFF2-40B4-BE49-F238E27FC236}">
                <a16:creationId xmlns:a16="http://schemas.microsoft.com/office/drawing/2014/main" id="{C543E3A7-25DD-6E05-A66A-E8AD5492B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98438"/>
            <a:ext cx="822960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Heading</a:t>
            </a:r>
          </a:p>
        </p:txBody>
      </p:sp>
      <p:sp>
        <p:nvSpPr>
          <p:cNvPr id="60435" name="Rectangle 19">
            <a:extLst>
              <a:ext uri="{FF2B5EF4-FFF2-40B4-BE49-F238E27FC236}">
                <a16:creationId xmlns:a16="http://schemas.microsoft.com/office/drawing/2014/main" id="{AC0B684B-06F4-FC93-5ECA-7672AB929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66800"/>
            <a:ext cx="8210550" cy="5335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Example Text</a:t>
            </a:r>
            <a:r>
              <a:rPr lang="en-US"/>
              <a:t>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cida Sans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cida Sans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cida Sans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cida Sans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cida San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cida San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cida San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cida San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AA93FC2-C032-3729-BF87-24158D733C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BD6BEDA-D891-2D4D-0F35-A8C7D197DD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548B5-2B68-6684-4E01-385798785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7E8F22-1386-46FE-B327-E57148B53830}" type="datetimeFigureOut">
              <a:rPr lang="en-AU" altLang="en-US"/>
              <a:pPr>
                <a:defRPr/>
              </a:pPr>
              <a:t>7/11/2023</a:t>
            </a:fld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45F29-BCD6-9657-0A9C-C9F3E788E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FA67-0E6A-9814-5E9D-89FFE1B37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6024A2-E4EE-4C67-AB9C-845F60082CB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507A35-8A87-464A-91D4-346455FAA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MANAAKI WHENUA – LANDCARE RESEARCH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DAB91B-8F63-4B83-B61D-4EF0F616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728" y="2202882"/>
            <a:ext cx="7281704" cy="1874190"/>
          </a:xfrm>
        </p:spPr>
        <p:txBody>
          <a:bodyPr/>
          <a:lstStyle/>
          <a:p>
            <a:r>
              <a:rPr lang="en-NZ" sz="4400" dirty="0"/>
              <a:t>Identifying the Potential Adopters of an Agricultural Innovation</a:t>
            </a:r>
            <a:endParaRPr lang="en-NZ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2E762F5-90DE-422B-9D8A-7F73136C97E0}"/>
              </a:ext>
            </a:extLst>
          </p:cNvPr>
          <p:cNvSpPr txBox="1">
            <a:spLocks/>
          </p:cNvSpPr>
          <p:nvPr/>
        </p:nvSpPr>
        <p:spPr>
          <a:xfrm>
            <a:off x="199348" y="4408748"/>
            <a:ext cx="8503445" cy="1684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4780"/>
              </a:lnSpc>
              <a:spcBef>
                <a:spcPct val="0"/>
              </a:spcBef>
              <a:buNone/>
              <a:defRPr sz="4200" b="1" kern="1200">
                <a:solidFill>
                  <a:srgbClr val="FFFFF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sz="1800" dirty="0"/>
              <a:t>Geoff Kaine</a:t>
            </a:r>
          </a:p>
          <a:p>
            <a:pPr algn="ctr"/>
            <a:r>
              <a:rPr lang="en-NZ" sz="1800" dirty="0"/>
              <a:t>Presentation for A Lighter Touch 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11295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E3915AF-71D4-176B-E721-BFB1ABD4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163"/>
            <a:ext cx="8229600" cy="1143000"/>
          </a:xfrm>
        </p:spPr>
        <p:txBody>
          <a:bodyPr/>
          <a:lstStyle/>
          <a:p>
            <a:pPr eaLnBrk="1" hangingPunct="1"/>
            <a:r>
              <a:rPr lang="en-AU" sz="2400" b="1" dirty="0">
                <a:latin typeface="Arial" charset="0"/>
                <a:ea typeface="+mn-ea"/>
                <a:cs typeface="+mn-cs"/>
              </a:rPr>
              <a:t>Vineyard Context</a:t>
            </a:r>
            <a:endParaRPr lang="en-AU" altLang="en-US" sz="2400" b="1" dirty="0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00243344-FB7F-3283-3F4C-D44DADC67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75" y="1066800"/>
            <a:ext cx="8415338" cy="5530850"/>
          </a:xfrm>
        </p:spPr>
        <p:txBody>
          <a:bodyPr rtlCol="0"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defRPr/>
            </a:pPr>
            <a:endParaRPr lang="en-AU" sz="2400" u="sng" dirty="0">
              <a:latin typeface="Arial" charset="0"/>
              <a:ea typeface="+mn-ea"/>
              <a:cs typeface="+mn-cs"/>
            </a:endParaRP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AU" sz="2400" dirty="0">
              <a:ea typeface="+mn-ea"/>
            </a:endParaRPr>
          </a:p>
          <a:p>
            <a:pPr marL="990600" lvl="1" indent="-533400" algn="ctr" eaLnBrk="1" fontAlgn="auto" hangingPunct="1">
              <a:spcAft>
                <a:spcPts val="0"/>
              </a:spcAft>
              <a:buNone/>
              <a:defRPr/>
            </a:pPr>
            <a:r>
              <a:rPr lang="en-AU" sz="1800" dirty="0">
                <a:ea typeface="+mn-ea"/>
              </a:rPr>
              <a:t>Threat of damaging infestation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AU" sz="1800" dirty="0">
              <a:ea typeface="+mn-ea"/>
            </a:endParaRP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AU" sz="1800" dirty="0">
                <a:ea typeface="+mn-ea"/>
              </a:rPr>
              <a:t>Timing of threat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AU" sz="1800" dirty="0">
              <a:ea typeface="+mn-ea"/>
            </a:endParaRP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AU" sz="1800" dirty="0">
                <a:ea typeface="+mn-ea"/>
              </a:rPr>
              <a:t>Extent of threat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43A3CAB9-13FF-39A3-DD9A-453A02B09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98438"/>
            <a:ext cx="8496300" cy="657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400" b="1" dirty="0">
                <a:ea typeface="+mj-ea"/>
                <a:cs typeface="+mj-cs"/>
              </a:rPr>
              <a:t>Downy mildew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5B6DDAF-C839-6CBD-1DA0-4EC9C418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51" y="1408884"/>
            <a:ext cx="7170134" cy="4715295"/>
          </a:xfrm>
        </p:spPr>
        <p:txBody>
          <a:bodyPr/>
          <a:lstStyle/>
          <a:p>
            <a:pPr marL="533400" indent="-533400" eaLnBrk="1" hangingPunct="1"/>
            <a:endParaRPr lang="en-AU" altLang="en-US" sz="20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Char char="•"/>
            </a:pPr>
            <a:endParaRPr lang="en-AU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45060" name="Group 83">
            <a:extLst>
              <a:ext uri="{FF2B5EF4-FFF2-40B4-BE49-F238E27FC236}">
                <a16:creationId xmlns:a16="http://schemas.microsoft.com/office/drawing/2014/main" id="{04EBD04B-167E-66A9-FD66-BF97D9EC8D00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1408884"/>
            <a:ext cx="8912225" cy="5235575"/>
            <a:chOff x="146" y="903"/>
            <a:chExt cx="5614" cy="3298"/>
          </a:xfrm>
        </p:grpSpPr>
        <p:sp>
          <p:nvSpPr>
            <p:cNvPr id="45061" name="AutoShape 45">
              <a:extLst>
                <a:ext uri="{FF2B5EF4-FFF2-40B4-BE49-F238E27FC236}">
                  <a16:creationId xmlns:a16="http://schemas.microsoft.com/office/drawing/2014/main" id="{F46AA64F-9A2E-BC32-8A69-C4B0B46954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" y="1092"/>
              <a:ext cx="5614" cy="3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5062" name="Text Box 46">
              <a:extLst>
                <a:ext uri="{FF2B5EF4-FFF2-40B4-BE49-F238E27FC236}">
                  <a16:creationId xmlns:a16="http://schemas.microsoft.com/office/drawing/2014/main" id="{FE9BB9BE-27F3-65FE-AB24-D1B041BE9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909"/>
              <a:ext cx="288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45063" name="Text Box 47">
              <a:extLst>
                <a:ext uri="{FF2B5EF4-FFF2-40B4-BE49-F238E27FC236}">
                  <a16:creationId xmlns:a16="http://schemas.microsoft.com/office/drawing/2014/main" id="{6F02AE1F-B808-5977-1A8B-EC91ED1F4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924"/>
              <a:ext cx="381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45068" name="Line 52">
              <a:extLst>
                <a:ext uri="{FF2B5EF4-FFF2-40B4-BE49-F238E27FC236}">
                  <a16:creationId xmlns:a16="http://schemas.microsoft.com/office/drawing/2014/main" id="{5595E037-BC70-49E1-1A95-65EC9E5E4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9" y="903"/>
              <a:ext cx="0" cy="2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70" name="Rectangle 54">
              <a:extLst>
                <a:ext uri="{FF2B5EF4-FFF2-40B4-BE49-F238E27FC236}">
                  <a16:creationId xmlns:a16="http://schemas.microsoft.com/office/drawing/2014/main" id="{1C7132DC-24F6-148C-6BEB-89F11B01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2655"/>
              <a:ext cx="1320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Strategic spraying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AU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45071" name="Rectangle 55">
              <a:extLst>
                <a:ext uri="{FF2B5EF4-FFF2-40B4-BE49-F238E27FC236}">
                  <a16:creationId xmlns:a16="http://schemas.microsoft.com/office/drawing/2014/main" id="{2CC7FFC4-65DE-5987-F304-B2F735324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1998"/>
              <a:ext cx="1220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Calendar spraying</a:t>
              </a:r>
            </a:p>
          </p:txBody>
        </p:sp>
        <p:sp>
          <p:nvSpPr>
            <p:cNvPr id="45075" name="Text Box 59">
              <a:extLst>
                <a:ext uri="{FF2B5EF4-FFF2-40B4-BE49-F238E27FC236}">
                  <a16:creationId xmlns:a16="http://schemas.microsoft.com/office/drawing/2014/main" id="{644A15B2-0B11-BA93-1BD2-3850C6C13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1250"/>
              <a:ext cx="2233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Is the risk of damaging infestation high?</a:t>
              </a:r>
            </a:p>
          </p:txBody>
        </p:sp>
        <p:sp>
          <p:nvSpPr>
            <p:cNvPr id="45080" name="Line 64">
              <a:extLst>
                <a:ext uri="{FF2B5EF4-FFF2-40B4-BE49-F238E27FC236}">
                  <a16:creationId xmlns:a16="http://schemas.microsoft.com/office/drawing/2014/main" id="{20FA65B2-9A0F-2FEB-A198-8673B9836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8" y="1199"/>
              <a:ext cx="2874" cy="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 dirty="0"/>
            </a:p>
          </p:txBody>
        </p:sp>
        <p:sp>
          <p:nvSpPr>
            <p:cNvPr id="45081" name="Line 65">
              <a:extLst>
                <a:ext uri="{FF2B5EF4-FFF2-40B4-BE49-F238E27FC236}">
                  <a16:creationId xmlns:a16="http://schemas.microsoft.com/office/drawing/2014/main" id="{B11E8B87-C6E0-3F20-50D7-543A65DCF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1198"/>
              <a:ext cx="0" cy="14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98" name="Line 82">
              <a:extLst>
                <a:ext uri="{FF2B5EF4-FFF2-40B4-BE49-F238E27FC236}">
                  <a16:creationId xmlns:a16="http://schemas.microsoft.com/office/drawing/2014/main" id="{583DC8C0-8E5D-9941-13DB-44F85EFA8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9" y="1212"/>
              <a:ext cx="2" cy="7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43A3CAB9-13FF-39A3-DD9A-453A02B09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98438"/>
            <a:ext cx="8496300" cy="657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400" b="1" dirty="0">
                <a:ea typeface="+mj-ea"/>
                <a:cs typeface="+mj-cs"/>
              </a:rPr>
              <a:t>Powdery mildew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5B6DDAF-C839-6CBD-1DA0-4EC9C418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610" y="943509"/>
            <a:ext cx="6809838" cy="4801395"/>
          </a:xfrm>
        </p:spPr>
        <p:txBody>
          <a:bodyPr/>
          <a:lstStyle/>
          <a:p>
            <a:pPr marL="533400" indent="-533400" eaLnBrk="1" hangingPunct="1"/>
            <a:endParaRPr lang="en-AU" altLang="en-US" sz="20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Char char="•"/>
            </a:pPr>
            <a:endParaRPr lang="en-AU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45060" name="Group 83">
            <a:extLst>
              <a:ext uri="{FF2B5EF4-FFF2-40B4-BE49-F238E27FC236}">
                <a16:creationId xmlns:a16="http://schemas.microsoft.com/office/drawing/2014/main" id="{04EBD04B-167E-66A9-FD66-BF97D9EC8D00}"/>
              </a:ext>
            </a:extLst>
          </p:cNvPr>
          <p:cNvGrpSpPr>
            <a:grpSpLocks/>
          </p:cNvGrpSpPr>
          <p:nvPr/>
        </p:nvGrpSpPr>
        <p:grpSpPr bwMode="auto">
          <a:xfrm>
            <a:off x="1192611" y="1164976"/>
            <a:ext cx="8905743" cy="5550062"/>
            <a:chOff x="-261" y="663"/>
            <a:chExt cx="6021" cy="3538"/>
          </a:xfrm>
        </p:grpSpPr>
        <p:sp>
          <p:nvSpPr>
            <p:cNvPr id="45061" name="AutoShape 45">
              <a:extLst>
                <a:ext uri="{FF2B5EF4-FFF2-40B4-BE49-F238E27FC236}">
                  <a16:creationId xmlns:a16="http://schemas.microsoft.com/office/drawing/2014/main" id="{F46AA64F-9A2E-BC32-8A69-C4B0B46954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" y="1092"/>
              <a:ext cx="5614" cy="3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5062" name="Text Box 46">
              <a:extLst>
                <a:ext uri="{FF2B5EF4-FFF2-40B4-BE49-F238E27FC236}">
                  <a16:creationId xmlns:a16="http://schemas.microsoft.com/office/drawing/2014/main" id="{FE9BB9BE-27F3-65FE-AB24-D1B041BE9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" y="909"/>
              <a:ext cx="445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45063" name="Text Box 47">
              <a:extLst>
                <a:ext uri="{FF2B5EF4-FFF2-40B4-BE49-F238E27FC236}">
                  <a16:creationId xmlns:a16="http://schemas.microsoft.com/office/drawing/2014/main" id="{6F02AE1F-B808-5977-1A8B-EC91ED1F4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924"/>
              <a:ext cx="381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45068" name="Line 52">
              <a:extLst>
                <a:ext uri="{FF2B5EF4-FFF2-40B4-BE49-F238E27FC236}">
                  <a16:creationId xmlns:a16="http://schemas.microsoft.com/office/drawing/2014/main" id="{5595E037-BC70-49E1-1A95-65EC9E5E4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2" y="663"/>
              <a:ext cx="0" cy="2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70" name="Rectangle 54">
              <a:extLst>
                <a:ext uri="{FF2B5EF4-FFF2-40B4-BE49-F238E27FC236}">
                  <a16:creationId xmlns:a16="http://schemas.microsoft.com/office/drawing/2014/main" id="{1C7132DC-24F6-148C-6BEB-89F11B01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1" y="2982"/>
              <a:ext cx="1878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Combination of calendar and strategic spraying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AU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45071" name="Rectangle 55">
              <a:extLst>
                <a:ext uri="{FF2B5EF4-FFF2-40B4-BE49-F238E27FC236}">
                  <a16:creationId xmlns:a16="http://schemas.microsoft.com/office/drawing/2014/main" id="{2CC7FFC4-65DE-5987-F304-B2F735324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1996"/>
              <a:ext cx="1468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Calendar spray entire season</a:t>
              </a:r>
            </a:p>
          </p:txBody>
        </p:sp>
        <p:sp>
          <p:nvSpPr>
            <p:cNvPr id="45075" name="Text Box 59">
              <a:extLst>
                <a:ext uri="{FF2B5EF4-FFF2-40B4-BE49-F238E27FC236}">
                  <a16:creationId xmlns:a16="http://schemas.microsoft.com/office/drawing/2014/main" id="{644A15B2-0B11-BA93-1BD2-3850C6C13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" y="1036"/>
              <a:ext cx="2127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Is risk of damaging infestation late in the season high? </a:t>
              </a:r>
            </a:p>
          </p:txBody>
        </p:sp>
        <p:sp>
          <p:nvSpPr>
            <p:cNvPr id="45080" name="Line 64">
              <a:extLst>
                <a:ext uri="{FF2B5EF4-FFF2-40B4-BE49-F238E27FC236}">
                  <a16:creationId xmlns:a16="http://schemas.microsoft.com/office/drawing/2014/main" id="{20FA65B2-9A0F-2FEB-A198-8673B9836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7" y="942"/>
              <a:ext cx="2874" cy="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1" name="Line 65">
              <a:extLst>
                <a:ext uri="{FF2B5EF4-FFF2-40B4-BE49-F238E27FC236}">
                  <a16:creationId xmlns:a16="http://schemas.microsoft.com/office/drawing/2014/main" id="{B11E8B87-C6E0-3F20-50D7-543A65DCF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942"/>
              <a:ext cx="0" cy="20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98" name="Line 82">
              <a:extLst>
                <a:ext uri="{FF2B5EF4-FFF2-40B4-BE49-F238E27FC236}">
                  <a16:creationId xmlns:a16="http://schemas.microsoft.com/office/drawing/2014/main" id="{583DC8C0-8E5D-9941-13DB-44F85EFA8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955"/>
              <a:ext cx="0" cy="10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</p:grpSp>
    </p:spTree>
    <p:extLst>
      <p:ext uri="{BB962C8B-B14F-4D97-AF65-F5344CB8AC3E}">
        <p14:creationId xmlns:p14="http://schemas.microsoft.com/office/powerpoint/2010/main" val="327437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43A3CAB9-13FF-39A3-DD9A-453A02B09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98438"/>
            <a:ext cx="8496300" cy="657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400" b="1" dirty="0">
                <a:ea typeface="+mj-ea"/>
                <a:cs typeface="+mj-cs"/>
              </a:rPr>
              <a:t>Leafroller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5B6DDAF-C839-6CBD-1DA0-4EC9C418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533400" indent="-533400" eaLnBrk="1" hangingPunct="1"/>
            <a:endParaRPr lang="en-AU" altLang="en-US" sz="20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Char char="•"/>
            </a:pPr>
            <a:endParaRPr lang="en-AU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45060" name="Group 83">
            <a:extLst>
              <a:ext uri="{FF2B5EF4-FFF2-40B4-BE49-F238E27FC236}">
                <a16:creationId xmlns:a16="http://schemas.microsoft.com/office/drawing/2014/main" id="{04EBD04B-167E-66A9-FD66-BF97D9EC8D00}"/>
              </a:ext>
            </a:extLst>
          </p:cNvPr>
          <p:cNvGrpSpPr>
            <a:grpSpLocks/>
          </p:cNvGrpSpPr>
          <p:nvPr/>
        </p:nvGrpSpPr>
        <p:grpSpPr bwMode="auto">
          <a:xfrm>
            <a:off x="300704" y="1094743"/>
            <a:ext cx="8912225" cy="5616575"/>
            <a:chOff x="146" y="663"/>
            <a:chExt cx="5614" cy="3538"/>
          </a:xfrm>
        </p:grpSpPr>
        <p:sp>
          <p:nvSpPr>
            <p:cNvPr id="45061" name="AutoShape 45">
              <a:extLst>
                <a:ext uri="{FF2B5EF4-FFF2-40B4-BE49-F238E27FC236}">
                  <a16:creationId xmlns:a16="http://schemas.microsoft.com/office/drawing/2014/main" id="{F46AA64F-9A2E-BC32-8A69-C4B0B46954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" y="1092"/>
              <a:ext cx="5614" cy="3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5062" name="Text Box 46">
              <a:extLst>
                <a:ext uri="{FF2B5EF4-FFF2-40B4-BE49-F238E27FC236}">
                  <a16:creationId xmlns:a16="http://schemas.microsoft.com/office/drawing/2014/main" id="{FE9BB9BE-27F3-65FE-AB24-D1B041BE9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909"/>
              <a:ext cx="288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45063" name="Text Box 47">
              <a:extLst>
                <a:ext uri="{FF2B5EF4-FFF2-40B4-BE49-F238E27FC236}">
                  <a16:creationId xmlns:a16="http://schemas.microsoft.com/office/drawing/2014/main" id="{6F02AE1F-B808-5977-1A8B-EC91ED1F4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924"/>
              <a:ext cx="381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45066" name="Text Box 50">
              <a:extLst>
                <a:ext uri="{FF2B5EF4-FFF2-40B4-BE49-F238E27FC236}">
                  <a16:creationId xmlns:a16="http://schemas.microsoft.com/office/drawing/2014/main" id="{E9F12375-843A-12F8-B486-68CA66207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4" y="1959"/>
              <a:ext cx="374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45068" name="Line 52">
              <a:extLst>
                <a:ext uri="{FF2B5EF4-FFF2-40B4-BE49-F238E27FC236}">
                  <a16:creationId xmlns:a16="http://schemas.microsoft.com/office/drawing/2014/main" id="{5595E037-BC70-49E1-1A95-65EC9E5E4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2" y="663"/>
              <a:ext cx="0" cy="2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70" name="Rectangle 54">
              <a:extLst>
                <a:ext uri="{FF2B5EF4-FFF2-40B4-BE49-F238E27FC236}">
                  <a16:creationId xmlns:a16="http://schemas.microsoft.com/office/drawing/2014/main" id="{1C7132DC-24F6-148C-6BEB-89F11B01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2977"/>
              <a:ext cx="864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Natural predators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AU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45071" name="Rectangle 55">
              <a:extLst>
                <a:ext uri="{FF2B5EF4-FFF2-40B4-BE49-F238E27FC236}">
                  <a16:creationId xmlns:a16="http://schemas.microsoft.com/office/drawing/2014/main" id="{2CC7FFC4-65DE-5987-F304-B2F735324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3217"/>
              <a:ext cx="1220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Calendar spray entire vineyard</a:t>
              </a:r>
            </a:p>
          </p:txBody>
        </p:sp>
        <p:sp>
          <p:nvSpPr>
            <p:cNvPr id="45075" name="Text Box 59">
              <a:extLst>
                <a:ext uri="{FF2B5EF4-FFF2-40B4-BE49-F238E27FC236}">
                  <a16:creationId xmlns:a16="http://schemas.microsoft.com/office/drawing/2014/main" id="{644A15B2-0B11-BA93-1BD2-3850C6C13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" y="1036"/>
              <a:ext cx="2372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Is the threat of damaging infestation high?</a:t>
              </a:r>
            </a:p>
          </p:txBody>
        </p:sp>
        <p:sp>
          <p:nvSpPr>
            <p:cNvPr id="45076" name="Text Box 60">
              <a:extLst>
                <a:ext uri="{FF2B5EF4-FFF2-40B4-BE49-F238E27FC236}">
                  <a16:creationId xmlns:a16="http://schemas.microsoft.com/office/drawing/2014/main" id="{913A80CC-B6D9-0C11-FC71-541051712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" y="2101"/>
              <a:ext cx="2131" cy="3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Are infestations limited to hotspots in the vineyard?</a:t>
              </a:r>
            </a:p>
          </p:txBody>
        </p:sp>
        <p:sp>
          <p:nvSpPr>
            <p:cNvPr id="45078" name="Text Box 62">
              <a:extLst>
                <a:ext uri="{FF2B5EF4-FFF2-40B4-BE49-F238E27FC236}">
                  <a16:creationId xmlns:a16="http://schemas.microsoft.com/office/drawing/2014/main" id="{D1D8E89F-83A0-A9E3-2B03-4686907A1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" y="1902"/>
              <a:ext cx="288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45079" name="Line 63">
              <a:extLst>
                <a:ext uri="{FF2B5EF4-FFF2-40B4-BE49-F238E27FC236}">
                  <a16:creationId xmlns:a16="http://schemas.microsoft.com/office/drawing/2014/main" id="{D8F1AFB8-677B-81C1-D7F1-ED9ABEF5B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6" y="2008"/>
              <a:ext cx="0" cy="1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0" name="Line 64">
              <a:extLst>
                <a:ext uri="{FF2B5EF4-FFF2-40B4-BE49-F238E27FC236}">
                  <a16:creationId xmlns:a16="http://schemas.microsoft.com/office/drawing/2014/main" id="{20FA65B2-9A0F-2FEB-A198-8673B9836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7" y="942"/>
              <a:ext cx="2874" cy="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1" name="Line 65">
              <a:extLst>
                <a:ext uri="{FF2B5EF4-FFF2-40B4-BE49-F238E27FC236}">
                  <a16:creationId xmlns:a16="http://schemas.microsoft.com/office/drawing/2014/main" id="{B11E8B87-C6E0-3F20-50D7-543A65DCF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942"/>
              <a:ext cx="0" cy="20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9" name="Rectangle 73">
              <a:extLst>
                <a:ext uri="{FF2B5EF4-FFF2-40B4-BE49-F238E27FC236}">
                  <a16:creationId xmlns:a16="http://schemas.microsoft.com/office/drawing/2014/main" id="{8A402065-B6F6-F567-4C36-E2B797B54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2715"/>
              <a:ext cx="1508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Target spraying of specific varieties or locations in the vineyard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AU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45096" name="Line 80">
              <a:extLst>
                <a:ext uri="{FF2B5EF4-FFF2-40B4-BE49-F238E27FC236}">
                  <a16:creationId xmlns:a16="http://schemas.microsoft.com/office/drawing/2014/main" id="{B5002C25-390C-810A-D6B4-9A95F1F1E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1" y="2008"/>
              <a:ext cx="2" cy="6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97" name="Line 81">
              <a:extLst>
                <a:ext uri="{FF2B5EF4-FFF2-40B4-BE49-F238E27FC236}">
                  <a16:creationId xmlns:a16="http://schemas.microsoft.com/office/drawing/2014/main" id="{84AD7876-6F16-BF06-8D32-F700DB711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6" y="1997"/>
              <a:ext cx="2131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98" name="Line 82">
              <a:extLst>
                <a:ext uri="{FF2B5EF4-FFF2-40B4-BE49-F238E27FC236}">
                  <a16:creationId xmlns:a16="http://schemas.microsoft.com/office/drawing/2014/main" id="{583DC8C0-8E5D-9941-13DB-44F85EFA8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955"/>
              <a:ext cx="0" cy="10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</p:grpSp>
    </p:spTree>
    <p:extLst>
      <p:ext uri="{BB962C8B-B14F-4D97-AF65-F5344CB8AC3E}">
        <p14:creationId xmlns:p14="http://schemas.microsoft.com/office/powerpoint/2010/main" val="297413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720BAAC-40AC-A8A6-6D08-42CDF2AB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altLang="en-US" sz="2400" b="1" dirty="0">
                <a:ea typeface="+mj-ea"/>
                <a:cs typeface="+mj-cs"/>
              </a:rPr>
              <a:t>Mite management in the Australian apple industry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E7F21EFA-4433-2C7A-1B73-4B149ACB5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75" y="1066800"/>
            <a:ext cx="8415338" cy="5530850"/>
          </a:xfrm>
        </p:spPr>
        <p:txBody>
          <a:bodyPr rtlCol="0"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defRPr/>
            </a:pPr>
            <a:endParaRPr lang="en-AU" dirty="0"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dirty="0">
                <a:latin typeface="Arial" charset="0"/>
                <a:ea typeface="+mn-ea"/>
                <a:cs typeface="+mn-cs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AU" sz="1800" dirty="0">
                <a:latin typeface="Arial" charset="0"/>
                <a:ea typeface="+mn-ea"/>
                <a:cs typeface="+mn-cs"/>
              </a:rPr>
              <a:t>Promoted to reduce use of chemicals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AU" sz="1800" dirty="0"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AU" sz="1800" dirty="0">
                <a:latin typeface="Arial" charset="0"/>
                <a:ea typeface="+mn-ea"/>
                <a:cs typeface="+mn-cs"/>
              </a:rPr>
              <a:t>Apparently limited adoption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AU" sz="1800" dirty="0"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AU" sz="1800" dirty="0">
                <a:latin typeface="Arial" charset="0"/>
                <a:ea typeface="+mn-ea"/>
                <a:cs typeface="+mn-cs"/>
              </a:rPr>
              <a:t>Partial adoption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AU" sz="2400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A55B1A1-CE9D-7926-5CB5-39F65120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400" b="1" dirty="0">
                <a:ea typeface="+mj-ea"/>
                <a:cs typeface="+mj-cs"/>
              </a:rPr>
              <a:t>Benefits sought by growers</a:t>
            </a:r>
            <a:endParaRPr lang="en-AU" altLang="en-US" sz="2400" b="1" dirty="0">
              <a:ea typeface="+mj-ea"/>
              <a:cs typeface="+mj-cs"/>
            </a:endParaRP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110CB88B-95FA-D482-EB1D-5467F8309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4331" y="1327150"/>
            <a:ext cx="8415338" cy="5530850"/>
          </a:xfrm>
        </p:spPr>
        <p:txBody>
          <a:bodyPr rtlCol="0"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defRPr/>
            </a:pPr>
            <a:endParaRPr lang="en-AU" sz="1800" dirty="0">
              <a:latin typeface="Arial" charset="0"/>
              <a:ea typeface="+mn-ea"/>
              <a:cs typeface="+mn-cs"/>
            </a:endParaRPr>
          </a:p>
          <a:p>
            <a:pPr marL="990600" lvl="1" indent="-533400" eaLnBrk="1" fontAlgn="auto" hangingPunct="1">
              <a:spcAft>
                <a:spcPts val="0"/>
              </a:spcAft>
              <a:defRPr/>
            </a:pPr>
            <a:endParaRPr lang="en-AU" sz="1800" dirty="0">
              <a:ea typeface="+mn-ea"/>
            </a:endParaRP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NZ" sz="1800" dirty="0">
                <a:ea typeface="+mn-ea"/>
              </a:rPr>
              <a:t>Maintain productivity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NZ" sz="1800" dirty="0">
                <a:ea typeface="+mn-ea"/>
              </a:rPr>
              <a:t>Limit the risk of uncontrollable outbreaks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NZ" sz="1800" dirty="0">
                <a:ea typeface="+mn-ea"/>
              </a:rPr>
              <a:t>Reduce chemical use and costs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NZ" sz="1800" dirty="0">
                <a:ea typeface="+mn-ea"/>
              </a:rPr>
              <a:t>Reduce labour use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AU" sz="1800" dirty="0">
              <a:ea typeface="+mn-ea"/>
            </a:endParaRPr>
          </a:p>
          <a:p>
            <a:pPr marL="990600" lvl="1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en-AU" sz="1800" dirty="0"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44F49B7-2ACD-ADAD-18A1-09B6F9CF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altLang="en-US" sz="2400" b="1" dirty="0">
                <a:ea typeface="+mj-ea"/>
                <a:cs typeface="+mj-cs"/>
              </a:rPr>
              <a:t>Orchard Context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C5B44CB-9711-335E-9C28-F270F265A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5308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AU" altLang="en-US" sz="1800" u="sng" dirty="0">
              <a:latin typeface="Arial" panose="020B0604020202020204" pitchFamily="34" charset="0"/>
            </a:endParaRPr>
          </a:p>
          <a:p>
            <a:pPr marL="990600" lvl="1" indent="-533400" algn="ctr" eaLnBrk="1" hangingPunct="1">
              <a:buFontTx/>
              <a:buNone/>
            </a:pPr>
            <a:endParaRPr lang="en-AU" altLang="en-US" sz="1800" dirty="0"/>
          </a:p>
          <a:p>
            <a:pPr marL="990600" lvl="1" indent="-533400" algn="ctr" eaLnBrk="1" hangingPunct="1">
              <a:buFontTx/>
              <a:buNone/>
            </a:pPr>
            <a:r>
              <a:rPr lang="en-NZ" altLang="en-US" sz="1800" dirty="0"/>
              <a:t>Threat of damaging infestation</a:t>
            </a:r>
          </a:p>
          <a:p>
            <a:pPr marL="990600" lvl="1" indent="-533400" algn="ctr" eaLnBrk="1" hangingPunct="1">
              <a:buFontTx/>
              <a:buNone/>
            </a:pPr>
            <a:endParaRPr lang="en-NZ" altLang="en-US" sz="1800" dirty="0"/>
          </a:p>
          <a:p>
            <a:pPr marL="990600" lvl="1" indent="-533400" algn="ctr" eaLnBrk="1" hangingPunct="1">
              <a:buFontTx/>
              <a:buNone/>
            </a:pPr>
            <a:r>
              <a:rPr lang="en-NZ" altLang="en-US" sz="1800" dirty="0"/>
              <a:t>Timing of threat</a:t>
            </a:r>
          </a:p>
          <a:p>
            <a:pPr marL="990600" lvl="1" indent="-533400" algn="ctr" eaLnBrk="1" hangingPunct="1">
              <a:buFontTx/>
              <a:buNone/>
            </a:pPr>
            <a:endParaRPr lang="en-NZ" altLang="en-US" sz="1800" dirty="0"/>
          </a:p>
          <a:p>
            <a:pPr marL="990600" lvl="1" indent="-533400" algn="ctr" eaLnBrk="1" hangingPunct="1">
              <a:buFontTx/>
              <a:buNone/>
            </a:pPr>
            <a:r>
              <a:rPr lang="en-NZ" altLang="en-US" sz="1800" dirty="0"/>
              <a:t>Extent of threat</a:t>
            </a:r>
          </a:p>
          <a:p>
            <a:pPr marL="990600" lvl="1" indent="-533400" algn="ctr" eaLnBrk="1" hangingPunct="1">
              <a:buFontTx/>
              <a:buNone/>
            </a:pPr>
            <a:endParaRPr lang="en-AU" alt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43A3CAB9-13FF-39A3-DD9A-453A02B09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98438"/>
            <a:ext cx="8496300" cy="657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400" b="1" dirty="0">
                <a:ea typeface="+mj-ea"/>
                <a:cs typeface="+mj-cs"/>
              </a:rPr>
              <a:t>Mites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5B6DDAF-C839-6CBD-1DA0-4EC9C418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685504"/>
            <a:ext cx="8415338" cy="5335588"/>
          </a:xfrm>
        </p:spPr>
        <p:txBody>
          <a:bodyPr/>
          <a:lstStyle/>
          <a:p>
            <a:pPr marL="533400" indent="-533400" eaLnBrk="1" hangingPunct="1"/>
            <a:endParaRPr lang="en-AU" altLang="en-US" sz="20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Char char="•"/>
            </a:pPr>
            <a:endParaRPr lang="en-AU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45060" name="Group 83">
            <a:extLst>
              <a:ext uri="{FF2B5EF4-FFF2-40B4-BE49-F238E27FC236}">
                <a16:creationId xmlns:a16="http://schemas.microsoft.com/office/drawing/2014/main" id="{04EBD04B-167E-66A9-FD66-BF97D9EC8D00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124743"/>
            <a:ext cx="8861425" cy="5621885"/>
            <a:chOff x="-84" y="632"/>
            <a:chExt cx="5844" cy="3569"/>
          </a:xfrm>
        </p:grpSpPr>
        <p:sp>
          <p:nvSpPr>
            <p:cNvPr id="45061" name="AutoShape 45">
              <a:extLst>
                <a:ext uri="{FF2B5EF4-FFF2-40B4-BE49-F238E27FC236}">
                  <a16:creationId xmlns:a16="http://schemas.microsoft.com/office/drawing/2014/main" id="{F46AA64F-9A2E-BC32-8A69-C4B0B46954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" y="1092"/>
              <a:ext cx="5614" cy="3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5062" name="Text Box 46">
              <a:extLst>
                <a:ext uri="{FF2B5EF4-FFF2-40B4-BE49-F238E27FC236}">
                  <a16:creationId xmlns:a16="http://schemas.microsoft.com/office/drawing/2014/main" id="{FE9BB9BE-27F3-65FE-AB24-D1B041BE9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909"/>
              <a:ext cx="288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45063" name="Text Box 47">
              <a:extLst>
                <a:ext uri="{FF2B5EF4-FFF2-40B4-BE49-F238E27FC236}">
                  <a16:creationId xmlns:a16="http://schemas.microsoft.com/office/drawing/2014/main" id="{6F02AE1F-B808-5977-1A8B-EC91ED1F4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924"/>
              <a:ext cx="381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45066" name="Text Box 50">
              <a:extLst>
                <a:ext uri="{FF2B5EF4-FFF2-40B4-BE49-F238E27FC236}">
                  <a16:creationId xmlns:a16="http://schemas.microsoft.com/office/drawing/2014/main" id="{E9F12375-843A-12F8-B486-68CA66207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6" y="1834"/>
              <a:ext cx="374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45068" name="Line 52">
              <a:extLst>
                <a:ext uri="{FF2B5EF4-FFF2-40B4-BE49-F238E27FC236}">
                  <a16:creationId xmlns:a16="http://schemas.microsoft.com/office/drawing/2014/main" id="{5595E037-BC70-49E1-1A95-65EC9E5E4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632"/>
              <a:ext cx="0" cy="2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70" name="Rectangle 54">
              <a:extLst>
                <a:ext uri="{FF2B5EF4-FFF2-40B4-BE49-F238E27FC236}">
                  <a16:creationId xmlns:a16="http://schemas.microsoft.com/office/drawing/2014/main" id="{1C7132DC-24F6-148C-6BEB-89F11B01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4" y="2365"/>
              <a:ext cx="1155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Predator mites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AU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45071" name="Rectangle 55">
              <a:extLst>
                <a:ext uri="{FF2B5EF4-FFF2-40B4-BE49-F238E27FC236}">
                  <a16:creationId xmlns:a16="http://schemas.microsoft.com/office/drawing/2014/main" id="{2CC7FFC4-65DE-5987-F304-B2F735324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963"/>
              <a:ext cx="1220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Chemical spray</a:t>
              </a:r>
            </a:p>
          </p:txBody>
        </p:sp>
        <p:sp>
          <p:nvSpPr>
            <p:cNvPr id="45075" name="Text Box 59">
              <a:extLst>
                <a:ext uri="{FF2B5EF4-FFF2-40B4-BE49-F238E27FC236}">
                  <a16:creationId xmlns:a16="http://schemas.microsoft.com/office/drawing/2014/main" id="{644A15B2-0B11-BA93-1BD2-3850C6C13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" y="976"/>
              <a:ext cx="2372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Is the threat of damaging infestation high?</a:t>
              </a:r>
            </a:p>
          </p:txBody>
        </p:sp>
        <p:sp>
          <p:nvSpPr>
            <p:cNvPr id="45076" name="Text Box 60">
              <a:extLst>
                <a:ext uri="{FF2B5EF4-FFF2-40B4-BE49-F238E27FC236}">
                  <a16:creationId xmlns:a16="http://schemas.microsoft.com/office/drawing/2014/main" id="{913A80CC-B6D9-0C11-FC71-541051712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2066"/>
              <a:ext cx="1460" cy="3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Can populations of predator mites establish?</a:t>
              </a:r>
            </a:p>
          </p:txBody>
        </p:sp>
        <p:sp>
          <p:nvSpPr>
            <p:cNvPr id="45078" name="Text Box 62">
              <a:extLst>
                <a:ext uri="{FF2B5EF4-FFF2-40B4-BE49-F238E27FC236}">
                  <a16:creationId xmlns:a16="http://schemas.microsoft.com/office/drawing/2014/main" id="{D1D8E89F-83A0-A9E3-2B03-4686907A1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" y="1781"/>
              <a:ext cx="288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45079" name="Line 63">
              <a:extLst>
                <a:ext uri="{FF2B5EF4-FFF2-40B4-BE49-F238E27FC236}">
                  <a16:creationId xmlns:a16="http://schemas.microsoft.com/office/drawing/2014/main" id="{D8F1AFB8-677B-81C1-D7F1-ED9ABEF5B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9" y="1997"/>
              <a:ext cx="0" cy="9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0" name="Line 64">
              <a:extLst>
                <a:ext uri="{FF2B5EF4-FFF2-40B4-BE49-F238E27FC236}">
                  <a16:creationId xmlns:a16="http://schemas.microsoft.com/office/drawing/2014/main" id="{20FA65B2-9A0F-2FEB-A198-8673B9836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9" y="916"/>
              <a:ext cx="2644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1" name="Line 65">
              <a:extLst>
                <a:ext uri="{FF2B5EF4-FFF2-40B4-BE49-F238E27FC236}">
                  <a16:creationId xmlns:a16="http://schemas.microsoft.com/office/drawing/2014/main" id="{B11E8B87-C6E0-3F20-50D7-543A65DCF9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6" y="922"/>
              <a:ext cx="6" cy="5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9" name="Rectangle 73">
              <a:extLst>
                <a:ext uri="{FF2B5EF4-FFF2-40B4-BE49-F238E27FC236}">
                  <a16:creationId xmlns:a16="http://schemas.microsoft.com/office/drawing/2014/main" id="{8A402065-B6F6-F567-4C36-E2B797B54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499"/>
              <a:ext cx="1825" cy="7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Chemical spray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(Calendar spray OP for codling moth) </a:t>
              </a:r>
            </a:p>
          </p:txBody>
        </p:sp>
        <p:sp>
          <p:nvSpPr>
            <p:cNvPr id="45096" name="Line 80">
              <a:extLst>
                <a:ext uri="{FF2B5EF4-FFF2-40B4-BE49-F238E27FC236}">
                  <a16:creationId xmlns:a16="http://schemas.microsoft.com/office/drawing/2014/main" id="{B5002C25-390C-810A-D6B4-9A95F1F1E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3" y="2008"/>
              <a:ext cx="0" cy="5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97" name="Line 81">
              <a:extLst>
                <a:ext uri="{FF2B5EF4-FFF2-40B4-BE49-F238E27FC236}">
                  <a16:creationId xmlns:a16="http://schemas.microsoft.com/office/drawing/2014/main" id="{84AD7876-6F16-BF06-8D32-F700DB711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" y="1997"/>
              <a:ext cx="1538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98" name="Line 82">
              <a:extLst>
                <a:ext uri="{FF2B5EF4-FFF2-40B4-BE49-F238E27FC236}">
                  <a16:creationId xmlns:a16="http://schemas.microsoft.com/office/drawing/2014/main" id="{583DC8C0-8E5D-9941-13DB-44F85EFA8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3" y="909"/>
              <a:ext cx="7" cy="1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</p:grpSp>
      <p:sp>
        <p:nvSpPr>
          <p:cNvPr id="2" name="Line 65">
            <a:extLst>
              <a:ext uri="{FF2B5EF4-FFF2-40B4-BE49-F238E27FC236}">
                <a16:creationId xmlns:a16="http://schemas.microsoft.com/office/drawing/2014/main" id="{DE21AE9C-5E16-AC36-11EC-E1A1CB20B6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3677" y="2345877"/>
            <a:ext cx="2995" cy="100742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600"/>
          </a:p>
        </p:txBody>
      </p:sp>
      <p:sp>
        <p:nvSpPr>
          <p:cNvPr id="3" name="Line 65">
            <a:extLst>
              <a:ext uri="{FF2B5EF4-FFF2-40B4-BE49-F238E27FC236}">
                <a16:creationId xmlns:a16="http://schemas.microsoft.com/office/drawing/2014/main" id="{1FAB8220-BFC9-93E3-D286-13DF7DDAFF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41" y="2367133"/>
            <a:ext cx="6103" cy="146527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600"/>
          </a:p>
        </p:txBody>
      </p:sp>
      <p:sp>
        <p:nvSpPr>
          <p:cNvPr id="4" name="Line 81">
            <a:extLst>
              <a:ext uri="{FF2B5EF4-FFF2-40B4-BE49-F238E27FC236}">
                <a16:creationId xmlns:a16="http://schemas.microsoft.com/office/drawing/2014/main" id="{797CCDD1-22EB-A845-F45F-406B08C74D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9240" y="2367132"/>
            <a:ext cx="2465883" cy="158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600"/>
          </a:p>
        </p:txBody>
      </p:sp>
      <p:sp>
        <p:nvSpPr>
          <p:cNvPr id="5" name="Text Box 60">
            <a:extLst>
              <a:ext uri="{FF2B5EF4-FFF2-40B4-BE49-F238E27FC236}">
                <a16:creationId xmlns:a16="http://schemas.microsoft.com/office/drawing/2014/main" id="{266B5291-BA46-739B-3867-F1D676E2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8" y="2440432"/>
            <a:ext cx="2280901" cy="569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Times New Roman" panose="02020603050405020304" pitchFamily="18" charset="0"/>
              </a:rPr>
              <a:t>Are hotspots a problem?</a:t>
            </a:r>
          </a:p>
        </p:txBody>
      </p:sp>
      <p:sp>
        <p:nvSpPr>
          <p:cNvPr id="6" name="Text Box 62">
            <a:extLst>
              <a:ext uri="{FF2B5EF4-FFF2-40B4-BE49-F238E27FC236}">
                <a16:creationId xmlns:a16="http://schemas.microsoft.com/office/drawing/2014/main" id="{07CC4221-7B04-28DB-FDA3-2F53334C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2592549"/>
            <a:ext cx="457200" cy="350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7" name="Text Box 50">
            <a:extLst>
              <a:ext uri="{FF2B5EF4-FFF2-40B4-BE49-F238E27FC236}">
                <a16:creationId xmlns:a16="http://schemas.microsoft.com/office/drawing/2014/main" id="{6B02BDF6-25A2-0698-B99F-5C8CE5AE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415" y="2606128"/>
            <a:ext cx="593725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B0315A36-EB37-355C-05D3-30D7CE502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123" y="3373935"/>
            <a:ext cx="2233285" cy="8770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600" b="1" dirty="0">
                <a:latin typeface="Times New Roman" panose="02020603050405020304" pitchFamily="18" charset="0"/>
              </a:rPr>
              <a:t>Segment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Times New Roman" panose="02020603050405020304" pitchFamily="18" charset="0"/>
              </a:rPr>
              <a:t>Predator mites and acaricides for hotspots</a:t>
            </a:r>
          </a:p>
        </p:txBody>
      </p:sp>
    </p:spTree>
    <p:extLst>
      <p:ext uri="{BB962C8B-B14F-4D97-AF65-F5344CB8AC3E}">
        <p14:creationId xmlns:p14="http://schemas.microsoft.com/office/powerpoint/2010/main" val="3520732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57C73D4-CC39-E26D-75D8-8B021BB6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113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b="1" dirty="0"/>
              <a:t>Implications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2AB965E-1104-9704-B12F-76E89049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836712"/>
            <a:ext cx="8415338" cy="5335588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endParaRPr lang="en-AU" altLang="en-US" sz="2400" dirty="0">
              <a:latin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AU" altLang="en-US" sz="2000" dirty="0">
                <a:latin typeface="Arial" panose="020B0604020202020204" pitchFamily="34" charset="0"/>
              </a:rPr>
              <a:t>Adoption of soft chemicals, mating disruption, beneficial bugs depends on:</a:t>
            </a:r>
          </a:p>
          <a:p>
            <a:pPr lvl="1" eaLnBrk="1" hangingPunct="1"/>
            <a:r>
              <a:rPr lang="en-AU" altLang="en-US" sz="1800" dirty="0">
                <a:latin typeface="Arial" panose="020B0604020202020204" pitchFamily="34" charset="0"/>
              </a:rPr>
              <a:t>Intensity of pest pressure (frequency, intensity, duration)</a:t>
            </a:r>
          </a:p>
          <a:p>
            <a:pPr lvl="1" eaLnBrk="1" hangingPunct="1"/>
            <a:r>
              <a:rPr lang="en-AU" altLang="en-US" sz="1800" dirty="0">
                <a:latin typeface="Arial" panose="020B0604020202020204" pitchFamily="34" charset="0"/>
              </a:rPr>
              <a:t>Orchard layout and isolation </a:t>
            </a:r>
          </a:p>
          <a:p>
            <a:pPr lvl="1" eaLnBrk="1" hangingPunct="1"/>
            <a:r>
              <a:rPr lang="en-AU" altLang="en-US" sz="1800" dirty="0">
                <a:latin typeface="Arial" panose="020B0604020202020204" pitchFamily="34" charset="0"/>
              </a:rPr>
              <a:t>Combination of other pest and disease pressures</a:t>
            </a:r>
          </a:p>
          <a:p>
            <a:pPr lvl="1" eaLnBrk="1" hangingPunct="1"/>
            <a:r>
              <a:rPr lang="en-AU" altLang="en-US" sz="1800" dirty="0">
                <a:latin typeface="Arial" panose="020B0604020202020204" pitchFamily="34" charset="0"/>
              </a:rPr>
              <a:t>Climatic factors</a:t>
            </a:r>
          </a:p>
          <a:p>
            <a:pPr marL="533400" indent="-533400" eaLnBrk="1" hangingPunct="1">
              <a:buFontTx/>
              <a:buAutoNum type="arabicPeriod"/>
            </a:pPr>
            <a:endParaRPr lang="en-AU" altLang="en-US" sz="24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 typeface="+mj-lt"/>
              <a:buAutoNum type="arabicPeriod" startAt="2"/>
            </a:pPr>
            <a:r>
              <a:rPr lang="en-AU" altLang="en-US" sz="2000" dirty="0">
                <a:latin typeface="Arial" panose="020B0604020202020204" pitchFamily="34" charset="0"/>
              </a:rPr>
              <a:t>Partial adoption may be ‘best’ practice</a:t>
            </a:r>
          </a:p>
          <a:p>
            <a:pPr marL="533400" indent="-533400" eaLnBrk="1" hangingPunct="1">
              <a:buFont typeface="+mj-lt"/>
              <a:buAutoNum type="arabicPeriod" startAt="2"/>
            </a:pPr>
            <a:endParaRPr lang="en-AU" altLang="en-US" sz="20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 startAt="2"/>
            </a:pPr>
            <a:r>
              <a:rPr lang="en-AU" altLang="en-US" sz="2000" dirty="0">
                <a:latin typeface="Arial" panose="020B0604020202020204" pitchFamily="34" charset="0"/>
              </a:rPr>
              <a:t>Growers’ attitudes towards the environment and sustainability have little do to with differences in the adoption of IPM practices</a:t>
            </a:r>
          </a:p>
          <a:p>
            <a:pPr marL="533400" indent="-533400" eaLnBrk="1" hangingPunct="1">
              <a:buFontTx/>
              <a:buAutoNum type="arabicPeriod" startAt="2"/>
            </a:pPr>
            <a:endParaRPr lang="en-AU" altLang="en-US" sz="24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 startAt="2"/>
            </a:pPr>
            <a:endParaRPr lang="en-AU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0516700-BE7F-F38E-8E4C-9F8AF0C3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b="1" dirty="0"/>
              <a:t>Implications - Research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2772545-035D-EFDE-3181-01B1CE79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Typically, the number of potential adopters is only a fraction of producers in an industry or region.</a:t>
            </a: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Knowing the benefit segments for an innovation would support the tailoring of research products for different segments.</a:t>
            </a: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Individual growers probably cannot represent all benefit segments. This should be considered in the recruitment of growers as participants in research programs.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2B7C824-10D0-F9F0-C30F-67E91B7A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2400" b="1" dirty="0"/>
              <a:t>Potential Adopters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E4EB60F-62EB-5891-B532-CECB58C1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533400" indent="-533400" eaLnBrk="1" hangingPunct="1">
              <a:buFontTx/>
              <a:buChar char="•"/>
            </a:pPr>
            <a:endParaRPr lang="en-AU" altLang="en-US" sz="2400" dirty="0"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Those growers for whom the innovation potentially offers a net benefit (relative advantage). Typically, only a subset of the population.</a:t>
            </a:r>
          </a:p>
          <a:p>
            <a:pPr marL="0" indent="0" algn="ctr" eaLnBrk="1" hangingPunct="1"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The innovation creates a net benefit by assisting growers to better meet their utilitarian, social and hedonic goals as managers of agricultural enterprises (</a:t>
            </a:r>
            <a:r>
              <a:rPr lang="en-AU" altLang="en-US" sz="1800" i="1" dirty="0">
                <a:latin typeface="Arial" panose="020B0604020202020204" pitchFamily="34" charset="0"/>
              </a:rPr>
              <a:t>given they have sufficient knowledge of the consequences of adopting the innovation)</a:t>
            </a:r>
          </a:p>
          <a:p>
            <a:pPr marL="533400" indent="-533400" eaLnBrk="1" hangingPunct="1">
              <a:buFontTx/>
              <a:buChar char="•"/>
            </a:pPr>
            <a:endParaRPr lang="en-AU" altLang="en-US" sz="2400" dirty="0"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The number of potential adopters is the market for an innovation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DAD36EE-088E-4BEA-EBAC-AAE8CBE5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b="1" dirty="0"/>
              <a:t>Implications - Extension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4CCFE88-7810-FA63-04B4-5F7BE914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The spread of innovations among potential adopters is usually under-estimated. This means rates of adoption have been higher than thought and extension has often been more successful than was thought</a:t>
            </a:r>
          </a:p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Extension messages can be tailored to appeal to different benefit segments to accelerate adoption</a:t>
            </a:r>
          </a:p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Declining attendance at field days, demonstrations, courses etc. by farmers may signal success rather than failure</a:t>
            </a:r>
          </a:p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Early adopters are not necessarily ‘leading’ farmers</a:t>
            </a:r>
          </a:p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7B66F7B-0D03-2C35-46F1-741F1B7B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b="1" dirty="0"/>
              <a:t>Implications - Policy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1FCC1B4-1785-32D7-F537-32F79275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Extension accelerates adoption by reducing the time and effort farmers must invest in learning. It does not change the population of potential adopters</a:t>
            </a: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Other policy measures (research, regulation, infrastructure) are needed to expand the population of potential adopters.</a:t>
            </a: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The method can, and has been, used to help predict farmers responses to policy measures like infrastructure change and regulation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3DCF348-E896-65B7-ED4F-92E79D73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163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b="1" dirty="0"/>
              <a:t>Conclusion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7870676-88E4-5078-0571-CF049BD34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Farm context analysis and the identification of benefit segments can help in creating realistic expectations about adoption  and extension</a:t>
            </a: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It helps explain why some growers view an innovation or practice creates value for some growers while others think it is too costly to adopt</a:t>
            </a: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Highlights the importance of tailoring innovations to the different requirements of benefit segments</a:t>
            </a: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NZ" altLang="en-US" sz="1800" dirty="0">
                <a:latin typeface="Arial" panose="020B0604020202020204" pitchFamily="34" charset="0"/>
              </a:rPr>
              <a:t>Highlights the importance of tailoring extension messages to align with the benefits sought by each segment</a:t>
            </a: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3DCF348-E896-65B7-ED4F-92E79D73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163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dirty="0"/>
              <a:t>Thanks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7870676-88E4-5078-0571-CF049BD34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7774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3DCF348-E896-65B7-ED4F-92E79D73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163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dirty="0"/>
              <a:t>Some applications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7870676-88E4-5078-0571-CF049BD34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Sheep breeding techniques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Wetland renovation on farms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Riparian fencing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Pest management in horticulture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Irrigation technologies in vegetables, horticulture, viticulture, dairying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Soil management technologies in dairying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Wintering practices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Precision agriculture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Effluent management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Technologies for monitoring grapevine nutrition</a:t>
            </a:r>
          </a:p>
          <a:p>
            <a:pPr eaLnBrk="1" hangingPunct="1"/>
            <a:r>
              <a:rPr lang="en-AU" altLang="en-US" sz="1800" dirty="0">
                <a:latin typeface="Arial" panose="020B0604020202020204" pitchFamily="34" charset="0"/>
              </a:rPr>
              <a:t>Animal health products</a:t>
            </a:r>
          </a:p>
          <a:p>
            <a:pPr marL="0" indent="0" eaLnBrk="1" hangingPunct="1"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64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43A3CAB9-13FF-39A3-DD9A-453A02B09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98438"/>
            <a:ext cx="8496300" cy="657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400" dirty="0">
                <a:ea typeface="+mj-ea"/>
                <a:cs typeface="+mj-cs"/>
              </a:rPr>
              <a:t>Codling moth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5B6DDAF-C839-6CBD-1DA0-4EC9C418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55663"/>
            <a:ext cx="8415338" cy="5335588"/>
          </a:xfrm>
        </p:spPr>
        <p:txBody>
          <a:bodyPr/>
          <a:lstStyle/>
          <a:p>
            <a:pPr marL="533400" indent="-533400" eaLnBrk="1" hangingPunct="1"/>
            <a:endParaRPr lang="en-AU" altLang="en-US" sz="20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Char char="•"/>
            </a:pPr>
            <a:endParaRPr lang="en-AU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45060" name="Group 83">
            <a:extLst>
              <a:ext uri="{FF2B5EF4-FFF2-40B4-BE49-F238E27FC236}">
                <a16:creationId xmlns:a16="http://schemas.microsoft.com/office/drawing/2014/main" id="{04EBD04B-167E-66A9-FD66-BF97D9EC8D00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080841"/>
            <a:ext cx="9277350" cy="5665788"/>
            <a:chOff x="-84" y="632"/>
            <a:chExt cx="5844" cy="3569"/>
          </a:xfrm>
        </p:grpSpPr>
        <p:sp>
          <p:nvSpPr>
            <p:cNvPr id="45061" name="AutoShape 45">
              <a:extLst>
                <a:ext uri="{FF2B5EF4-FFF2-40B4-BE49-F238E27FC236}">
                  <a16:creationId xmlns:a16="http://schemas.microsoft.com/office/drawing/2014/main" id="{F46AA64F-9A2E-BC32-8A69-C4B0B46954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" y="1092"/>
              <a:ext cx="5614" cy="3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5062" name="Text Box 46">
              <a:extLst>
                <a:ext uri="{FF2B5EF4-FFF2-40B4-BE49-F238E27FC236}">
                  <a16:creationId xmlns:a16="http://schemas.microsoft.com/office/drawing/2014/main" id="{FE9BB9BE-27F3-65FE-AB24-D1B041BE9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909"/>
              <a:ext cx="288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45063" name="Text Box 47">
              <a:extLst>
                <a:ext uri="{FF2B5EF4-FFF2-40B4-BE49-F238E27FC236}">
                  <a16:creationId xmlns:a16="http://schemas.microsoft.com/office/drawing/2014/main" id="{6F02AE1F-B808-5977-1A8B-EC91ED1F4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924"/>
              <a:ext cx="381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45066" name="Text Box 50">
              <a:extLst>
                <a:ext uri="{FF2B5EF4-FFF2-40B4-BE49-F238E27FC236}">
                  <a16:creationId xmlns:a16="http://schemas.microsoft.com/office/drawing/2014/main" id="{E9F12375-843A-12F8-B486-68CA66207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6" y="1834"/>
              <a:ext cx="374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45068" name="Line 52">
              <a:extLst>
                <a:ext uri="{FF2B5EF4-FFF2-40B4-BE49-F238E27FC236}">
                  <a16:creationId xmlns:a16="http://schemas.microsoft.com/office/drawing/2014/main" id="{5595E037-BC70-49E1-1A95-65EC9E5E4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632"/>
              <a:ext cx="0" cy="2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70" name="Rectangle 54">
              <a:extLst>
                <a:ext uri="{FF2B5EF4-FFF2-40B4-BE49-F238E27FC236}">
                  <a16:creationId xmlns:a16="http://schemas.microsoft.com/office/drawing/2014/main" id="{1C7132DC-24F6-148C-6BEB-89F11B01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4" y="2365"/>
              <a:ext cx="1155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Mating disruption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Soft chemicals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AU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45071" name="Rectangle 55">
              <a:extLst>
                <a:ext uri="{FF2B5EF4-FFF2-40B4-BE49-F238E27FC236}">
                  <a16:creationId xmlns:a16="http://schemas.microsoft.com/office/drawing/2014/main" id="{2CC7FFC4-65DE-5987-F304-B2F735324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926"/>
              <a:ext cx="1220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Calendar spray OP late season</a:t>
              </a:r>
            </a:p>
          </p:txBody>
        </p:sp>
        <p:sp>
          <p:nvSpPr>
            <p:cNvPr id="45075" name="Text Box 59">
              <a:extLst>
                <a:ext uri="{FF2B5EF4-FFF2-40B4-BE49-F238E27FC236}">
                  <a16:creationId xmlns:a16="http://schemas.microsoft.com/office/drawing/2014/main" id="{644A15B2-0B11-BA93-1BD2-3850C6C13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" y="976"/>
              <a:ext cx="2372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Is the threat of damaging infestation high?</a:t>
              </a:r>
            </a:p>
          </p:txBody>
        </p:sp>
        <p:sp>
          <p:nvSpPr>
            <p:cNvPr id="45076" name="Text Box 60">
              <a:extLst>
                <a:ext uri="{FF2B5EF4-FFF2-40B4-BE49-F238E27FC236}">
                  <a16:creationId xmlns:a16="http://schemas.microsoft.com/office/drawing/2014/main" id="{913A80CC-B6D9-0C11-FC71-541051712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2066"/>
              <a:ext cx="1460" cy="3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Are infestations frequent?</a:t>
              </a:r>
            </a:p>
          </p:txBody>
        </p:sp>
        <p:sp>
          <p:nvSpPr>
            <p:cNvPr id="45078" name="Text Box 62">
              <a:extLst>
                <a:ext uri="{FF2B5EF4-FFF2-40B4-BE49-F238E27FC236}">
                  <a16:creationId xmlns:a16="http://schemas.microsoft.com/office/drawing/2014/main" id="{D1D8E89F-83A0-A9E3-2B03-4686907A1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" y="1781"/>
              <a:ext cx="288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45079" name="Line 63">
              <a:extLst>
                <a:ext uri="{FF2B5EF4-FFF2-40B4-BE49-F238E27FC236}">
                  <a16:creationId xmlns:a16="http://schemas.microsoft.com/office/drawing/2014/main" id="{D8F1AFB8-677B-81C1-D7F1-ED9ABEF5B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9" y="1997"/>
              <a:ext cx="0" cy="9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0" name="Line 64">
              <a:extLst>
                <a:ext uri="{FF2B5EF4-FFF2-40B4-BE49-F238E27FC236}">
                  <a16:creationId xmlns:a16="http://schemas.microsoft.com/office/drawing/2014/main" id="{20FA65B2-9A0F-2FEB-A198-8673B9836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9" y="916"/>
              <a:ext cx="2644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1" name="Line 65">
              <a:extLst>
                <a:ext uri="{FF2B5EF4-FFF2-40B4-BE49-F238E27FC236}">
                  <a16:creationId xmlns:a16="http://schemas.microsoft.com/office/drawing/2014/main" id="{B11E8B87-C6E0-3F20-50D7-543A65DCF9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6" y="922"/>
              <a:ext cx="6" cy="5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89" name="Rectangle 73">
              <a:extLst>
                <a:ext uri="{FF2B5EF4-FFF2-40B4-BE49-F238E27FC236}">
                  <a16:creationId xmlns:a16="http://schemas.microsoft.com/office/drawing/2014/main" id="{8A402065-B6F6-F567-4C36-E2B797B54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499"/>
              <a:ext cx="1508" cy="5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b="1" dirty="0">
                  <a:latin typeface="Times New Roman" panose="02020603050405020304" pitchFamily="18" charset="0"/>
                </a:rPr>
                <a:t>Segment 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Calendar spray OP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 dirty="0">
                  <a:latin typeface="Times New Roman" panose="02020603050405020304" pitchFamily="18" charset="0"/>
                </a:rPr>
                <a:t>all season</a:t>
              </a:r>
            </a:p>
          </p:txBody>
        </p:sp>
        <p:sp>
          <p:nvSpPr>
            <p:cNvPr id="45096" name="Line 80">
              <a:extLst>
                <a:ext uri="{FF2B5EF4-FFF2-40B4-BE49-F238E27FC236}">
                  <a16:creationId xmlns:a16="http://schemas.microsoft.com/office/drawing/2014/main" id="{B5002C25-390C-810A-D6B4-9A95F1F1E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3" y="2008"/>
              <a:ext cx="0" cy="5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97" name="Line 81">
              <a:extLst>
                <a:ext uri="{FF2B5EF4-FFF2-40B4-BE49-F238E27FC236}">
                  <a16:creationId xmlns:a16="http://schemas.microsoft.com/office/drawing/2014/main" id="{84AD7876-6F16-BF06-8D32-F700DB711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" y="1997"/>
              <a:ext cx="1538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  <p:sp>
          <p:nvSpPr>
            <p:cNvPr id="45098" name="Line 82">
              <a:extLst>
                <a:ext uri="{FF2B5EF4-FFF2-40B4-BE49-F238E27FC236}">
                  <a16:creationId xmlns:a16="http://schemas.microsoft.com/office/drawing/2014/main" id="{583DC8C0-8E5D-9941-13DB-44F85EFA8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5" y="909"/>
              <a:ext cx="18" cy="1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 sz="1600"/>
            </a:p>
          </p:txBody>
        </p:sp>
      </p:grpSp>
      <p:sp>
        <p:nvSpPr>
          <p:cNvPr id="2" name="Line 65">
            <a:extLst>
              <a:ext uri="{FF2B5EF4-FFF2-40B4-BE49-F238E27FC236}">
                <a16:creationId xmlns:a16="http://schemas.microsoft.com/office/drawing/2014/main" id="{DE21AE9C-5E16-AC36-11EC-E1A1CB20B6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3677" y="2345877"/>
            <a:ext cx="2995" cy="100742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600"/>
          </a:p>
        </p:txBody>
      </p:sp>
      <p:sp>
        <p:nvSpPr>
          <p:cNvPr id="3" name="Line 65">
            <a:extLst>
              <a:ext uri="{FF2B5EF4-FFF2-40B4-BE49-F238E27FC236}">
                <a16:creationId xmlns:a16="http://schemas.microsoft.com/office/drawing/2014/main" id="{1FAB8220-BFC9-93E3-D286-13DF7DDAF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368" y="2370315"/>
            <a:ext cx="15873" cy="1462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600"/>
          </a:p>
        </p:txBody>
      </p:sp>
      <p:sp>
        <p:nvSpPr>
          <p:cNvPr id="4" name="Line 81">
            <a:extLst>
              <a:ext uri="{FF2B5EF4-FFF2-40B4-BE49-F238E27FC236}">
                <a16:creationId xmlns:a16="http://schemas.microsoft.com/office/drawing/2014/main" id="{797CCDD1-22EB-A845-F45F-406B08C74D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2790" y="2349670"/>
            <a:ext cx="2519221" cy="87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600"/>
          </a:p>
        </p:txBody>
      </p:sp>
      <p:sp>
        <p:nvSpPr>
          <p:cNvPr id="5" name="Text Box 60">
            <a:extLst>
              <a:ext uri="{FF2B5EF4-FFF2-40B4-BE49-F238E27FC236}">
                <a16:creationId xmlns:a16="http://schemas.microsoft.com/office/drawing/2014/main" id="{266B5291-BA46-739B-3867-F1D676E2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8" y="2440432"/>
            <a:ext cx="2280901" cy="569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Times New Roman" panose="02020603050405020304" pitchFamily="18" charset="0"/>
              </a:rPr>
              <a:t>Are infestations of secondary pests a problem?</a:t>
            </a:r>
          </a:p>
        </p:txBody>
      </p:sp>
      <p:sp>
        <p:nvSpPr>
          <p:cNvPr id="6" name="Text Box 62">
            <a:extLst>
              <a:ext uri="{FF2B5EF4-FFF2-40B4-BE49-F238E27FC236}">
                <a16:creationId xmlns:a16="http://schemas.microsoft.com/office/drawing/2014/main" id="{07CC4221-7B04-28DB-FDA3-2F53334C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2592549"/>
            <a:ext cx="457200" cy="350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7" name="Text Box 50">
            <a:extLst>
              <a:ext uri="{FF2B5EF4-FFF2-40B4-BE49-F238E27FC236}">
                <a16:creationId xmlns:a16="http://schemas.microsoft.com/office/drawing/2014/main" id="{6B02BDF6-25A2-0698-B99F-5C8CE5AE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415" y="2606128"/>
            <a:ext cx="593725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B0315A36-EB37-355C-05D3-30D7CE502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123" y="3373935"/>
            <a:ext cx="2233285" cy="8770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600" b="1" dirty="0">
                <a:latin typeface="Times New Roman" panose="02020603050405020304" pitchFamily="18" charset="0"/>
              </a:rPr>
              <a:t>Segment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Times New Roman" panose="02020603050405020304" pitchFamily="18" charset="0"/>
              </a:rPr>
              <a:t>Strategic spraying OP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600" dirty="0">
                <a:latin typeface="Times New Roman" panose="02020603050405020304" pitchFamily="18" charset="0"/>
              </a:rPr>
              <a:t>Mating disruption</a:t>
            </a:r>
          </a:p>
        </p:txBody>
      </p:sp>
    </p:spTree>
    <p:extLst>
      <p:ext uri="{BB962C8B-B14F-4D97-AF65-F5344CB8AC3E}">
        <p14:creationId xmlns:p14="http://schemas.microsoft.com/office/powerpoint/2010/main" val="57930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F26B396-31EA-4649-2EDA-38FE9D69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b="1" dirty="0"/>
              <a:t>Key Messages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CE88FD-5DF2-FF0A-9C67-8725E6028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endParaRPr lang="en-AU" sz="2400" dirty="0">
              <a:latin typeface="Arial" charset="0"/>
              <a:ea typeface="ＭＳ Ｐゴシック" charset="0"/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AU" sz="1800" dirty="0">
                <a:latin typeface="Arial" charset="0"/>
                <a:ea typeface="ＭＳ Ｐゴシック" charset="0"/>
              </a:rPr>
              <a:t>Researchers and policy makers have expectations about the relevance and benefits of innovations to growers</a:t>
            </a:r>
          </a:p>
          <a:p>
            <a:pPr marL="533400" indent="-533400" eaLnBrk="1" hangingPunct="1">
              <a:buFontTx/>
              <a:buAutoNum type="arabicPeriod"/>
              <a:defRPr/>
            </a:pPr>
            <a:endParaRPr lang="en-AU" sz="1800" dirty="0">
              <a:latin typeface="Arial" charset="0"/>
              <a:ea typeface="ＭＳ Ｐゴシック" charset="0"/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AU" sz="1800" dirty="0">
                <a:latin typeface="Arial" charset="0"/>
                <a:ea typeface="ＭＳ Ｐゴシック" charset="0"/>
              </a:rPr>
              <a:t>Researchers and policy makers usually have unrealistic expectations about the proportion of growers that should adopt agricultural innovations</a:t>
            </a:r>
          </a:p>
          <a:p>
            <a:pPr marL="533400" indent="-533400" eaLnBrk="1" hangingPunct="1">
              <a:buFontTx/>
              <a:buAutoNum type="arabicPeriod"/>
              <a:defRPr/>
            </a:pPr>
            <a:endParaRPr lang="en-AU" sz="1800" dirty="0">
              <a:latin typeface="Arial" charset="0"/>
              <a:ea typeface="ＭＳ Ｐゴシック" charset="0"/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AU" sz="1800" dirty="0">
                <a:latin typeface="Arial" charset="0"/>
                <a:ea typeface="ＭＳ Ｐゴシック" charset="0"/>
              </a:rPr>
              <a:t>We developed a method for identifying the number of potential adopters of agricultural or natural resource management innovations</a:t>
            </a:r>
          </a:p>
          <a:p>
            <a:pPr marL="533400" indent="-533400" eaLnBrk="1" hangingPunct="1">
              <a:buFontTx/>
              <a:buAutoNum type="arabicPeriod"/>
              <a:defRPr/>
            </a:pPr>
            <a:endParaRPr lang="en-AU" sz="1800" dirty="0">
              <a:latin typeface="Arial" charset="0"/>
              <a:ea typeface="ＭＳ Ｐゴシック" charset="0"/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NZ" sz="1800" dirty="0">
                <a:latin typeface="Arial" charset="0"/>
                <a:ea typeface="ＭＳ Ｐゴシック" charset="0"/>
              </a:rPr>
              <a:t>Extensive application of the method has confirmed that the number of potential adopters of an agricultural innovation is usually only a fraction, sometimes a very small fraction, of growers</a:t>
            </a:r>
            <a:endParaRPr lang="en-AU" sz="1800" dirty="0">
              <a:latin typeface="Arial" charset="0"/>
              <a:ea typeface="ＭＳ Ｐゴシック" charset="0"/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endParaRPr lang="en-AU" sz="20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AU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B82D1DB-58F8-D43C-D7A6-398C3FD1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163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b="1" dirty="0"/>
              <a:t>Outline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58236F6-795C-44A6-6A26-92C0AE8E3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AU" altLang="en-US" sz="24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en-US" sz="2400" dirty="0">
              <a:latin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Describe a method for identifying the number of potential adopters of agricultural innovations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Present some examples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Highlight some implications for research and extension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BE74E68-27A9-F516-426A-F6AB4727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2400" b="1" dirty="0"/>
              <a:t>Adoption decisions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F106DE-01A5-ECF0-D059-6D332FB82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Growers depend on their farm systems for income, lifestyle, social and emotional benefits.</a:t>
            </a:r>
          </a:p>
          <a:p>
            <a:pPr marL="0" indent="0" algn="ctr" eaLnBrk="1" hangingPunct="1"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Introducing a technology or practices into a farm system is risky because farm systems are complex</a:t>
            </a:r>
          </a:p>
          <a:p>
            <a:pPr marL="0" indent="0" algn="ctr" eaLnBrk="1" hangingPunct="1"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So, adopting a technology (or changing a management practice) is highly engaging for growers because change creates, to a degree, </a:t>
            </a:r>
            <a:r>
              <a:rPr lang="en-NZ" altLang="en-US" sz="1800" dirty="0">
                <a:latin typeface="Arial" panose="020B0604020202020204" pitchFamily="34" charset="0"/>
              </a:rPr>
              <a:t>income, lifestyle, social and emotional risks</a:t>
            </a:r>
          </a:p>
          <a:p>
            <a:pPr marL="0" indent="0" algn="ctr" eaLnBrk="1" hangingPunct="1"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This means growers will devote a lot of </a:t>
            </a:r>
            <a:r>
              <a:rPr lang="en-AU" altLang="en-US" sz="1800" u="sng" dirty="0">
                <a:latin typeface="Arial" panose="020B0604020202020204" pitchFamily="34" charset="0"/>
              </a:rPr>
              <a:t>time and effort</a:t>
            </a:r>
            <a:r>
              <a:rPr lang="en-AU" altLang="en-US" sz="1800" dirty="0">
                <a:latin typeface="Arial" panose="020B0604020202020204" pitchFamily="34" charset="0"/>
              </a:rPr>
              <a:t> to predicting the consequences of adopting</a:t>
            </a:r>
            <a:r>
              <a:rPr lang="en-NZ" altLang="en-US" sz="1800" dirty="0">
                <a:latin typeface="Arial" panose="020B0604020202020204" pitchFamily="34" charset="0"/>
              </a:rPr>
              <a:t> a technology (or changing a management practice) </a:t>
            </a:r>
          </a:p>
          <a:p>
            <a:pPr marL="0" indent="0" algn="ctr" eaLnBrk="1" hangingPunct="1">
              <a:buNone/>
            </a:pPr>
            <a:endParaRPr lang="en-AU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D6D9B47-12C6-EEE9-8C1B-9BF5C42F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2400" b="1" dirty="0"/>
              <a:t>Predicting consequences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C94C730-2302-4195-85E9-103D63290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761206"/>
            <a:ext cx="8415338" cy="53355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NZ" altLang="en-US" sz="1800" dirty="0">
                <a:latin typeface="Arial" panose="020B0604020202020204" pitchFamily="34" charset="0"/>
              </a:rPr>
              <a:t>To predict the consequences of adopting an innovation, growers will identify the elements in their farm system that interact with the innovation to influence the benefits and costs of adoption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The elements in a farm system that interact with an innovation to influence the benefits and costs of adoption are the </a:t>
            </a:r>
            <a:r>
              <a:rPr lang="en-AU" altLang="en-US" sz="1800" u="sng" dirty="0">
                <a:latin typeface="Arial" panose="020B0604020202020204" pitchFamily="34" charset="0"/>
              </a:rPr>
              <a:t>farm context </a:t>
            </a:r>
            <a:r>
              <a:rPr lang="en-AU" altLang="en-US" sz="1800" dirty="0">
                <a:latin typeface="Arial" panose="020B0604020202020204" pitchFamily="34" charset="0"/>
              </a:rPr>
              <a:t>for that innovation.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The farm context can include biophysical, resource, technological and lifestyle characteristics, and perceptions of risks. Usually, there are a handful of key elements.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The number of potential adopters is the set of farmers with farm </a:t>
            </a:r>
            <a:r>
              <a:rPr lang="en-AU" altLang="en-US" sz="1800" u="sng" dirty="0">
                <a:latin typeface="Arial" panose="020B0604020202020204" pitchFamily="34" charset="0"/>
              </a:rPr>
              <a:t>contexts that suit</a:t>
            </a:r>
            <a:r>
              <a:rPr lang="en-AU" altLang="en-US" sz="1800" dirty="0">
                <a:latin typeface="Arial" panose="020B0604020202020204" pitchFamily="34" charset="0"/>
              </a:rPr>
              <a:t> an innovation. That is, the innovation creates a relative advantage in that context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AU" altLang="en-US" sz="1800" dirty="0"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AU" altLang="en-US" sz="1800" dirty="0">
                <a:latin typeface="Arial" panose="020B0604020202020204" pitchFamily="34" charset="0"/>
              </a:rPr>
              <a:t>Differences in farm context equate with different </a:t>
            </a:r>
            <a:r>
              <a:rPr lang="en-AU" altLang="en-US" sz="1800" u="sng" dirty="0">
                <a:latin typeface="Arial" panose="020B0604020202020204" pitchFamily="34" charset="0"/>
              </a:rPr>
              <a:t>benefit segments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6E6A4E1-1CDA-37C1-9C16-1A319720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2400" b="1" dirty="0"/>
              <a:t>The Method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9B85A84-2F91-00EE-D806-44EE0ADBB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66800"/>
            <a:ext cx="8415338" cy="5335588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endParaRPr lang="en-AU" altLang="en-US" sz="2000" dirty="0">
              <a:latin typeface="Arial" panose="020B060402020202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Face-to-face interviewing to identify the elements that make up the farm context for a technology or practice</a:t>
            </a:r>
          </a:p>
          <a:p>
            <a:pPr marL="990600" lvl="1" indent="-533400" eaLnBrk="1" hangingPunct="1"/>
            <a:endParaRPr lang="en-AU" altLang="en-US" sz="1800" dirty="0"/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Large scale survey to statistically validate interview results and to quantify population and benefit segments</a:t>
            </a:r>
          </a:p>
          <a:p>
            <a:pPr marL="990600" lvl="1" indent="-533400" eaLnBrk="1" hangingPunct="1"/>
            <a:endParaRPr lang="en-AU" altLang="en-US" sz="1800" dirty="0"/>
          </a:p>
          <a:p>
            <a:pPr marL="533400" indent="-533400" eaLnBrk="1" hangingPunct="1">
              <a:buFontTx/>
              <a:buAutoNum type="arabicPeriod"/>
            </a:pPr>
            <a:r>
              <a:rPr lang="en-AU" altLang="en-US" sz="1800" dirty="0">
                <a:latin typeface="Arial" panose="020B0604020202020204" pitchFamily="34" charset="0"/>
              </a:rPr>
              <a:t>Face-to-face interviews to validate membership of benefit segments and implications for research, extension or policy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C10CE95-954B-0FB1-7147-33EEBCEC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2400" b="1" dirty="0"/>
              <a:t>Pest and disease management in NZ grape production</a:t>
            </a:r>
            <a:endParaRPr lang="en-AU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7CA044F2-0022-66D4-A00D-F5852E41E3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75" y="1066800"/>
            <a:ext cx="8415338" cy="5530850"/>
          </a:xfrm>
        </p:spPr>
        <p:txBody>
          <a:bodyPr rtlCol="0"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defRPr/>
            </a:pPr>
            <a:endParaRPr lang="en-AU" sz="2400" dirty="0"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sz="2400" dirty="0"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AU" sz="1800" dirty="0">
                <a:latin typeface="Arial" charset="0"/>
                <a:ea typeface="+mn-ea"/>
                <a:cs typeface="+mn-cs"/>
              </a:rPr>
              <a:t>Powdery mildew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AU" sz="1800" dirty="0"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AU" sz="1800" dirty="0">
                <a:latin typeface="Arial" charset="0"/>
                <a:ea typeface="+mn-ea"/>
                <a:cs typeface="+mn-cs"/>
              </a:rPr>
              <a:t>Downy mildew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AU" sz="1800" dirty="0"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AU" sz="1800" dirty="0">
                <a:latin typeface="Arial" charset="0"/>
                <a:ea typeface="+mn-ea"/>
                <a:cs typeface="+mn-cs"/>
              </a:rPr>
              <a:t>Leafroller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FF04222-2D56-F1B8-8A04-F7A57A20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400" b="1" dirty="0">
                <a:latin typeface="Arial" charset="0"/>
                <a:ea typeface="+mn-ea"/>
                <a:cs typeface="+mn-cs"/>
              </a:rPr>
              <a:t>Benefits sought by growers</a:t>
            </a:r>
            <a:br>
              <a:rPr lang="en-AU" sz="2400" dirty="0">
                <a:latin typeface="Arial" charset="0"/>
                <a:ea typeface="+mn-ea"/>
                <a:cs typeface="+mn-cs"/>
              </a:rPr>
            </a:br>
            <a:endParaRPr lang="en-AU" altLang="en-US" sz="2400" dirty="0">
              <a:latin typeface="Arial" panose="020B0604020202020204" pitchFamily="34" charset="0"/>
            </a:endParaRP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3F6580B4-87C2-8E25-F6E0-52EF1D0DD0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75" y="1066800"/>
            <a:ext cx="8415338" cy="3514328"/>
          </a:xfrm>
        </p:spPr>
        <p:txBody>
          <a:bodyPr rtlCol="0">
            <a:normAutofit/>
          </a:bodyPr>
          <a:lstStyle/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AU" sz="1800" dirty="0">
              <a:ea typeface="+mn-ea"/>
            </a:endParaRP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AU" sz="1800" dirty="0">
                <a:ea typeface="+mn-ea"/>
              </a:rPr>
              <a:t>Maintain productivity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None/>
              <a:defRPr/>
            </a:pPr>
            <a:r>
              <a:rPr lang="en-AU" sz="1800" dirty="0">
                <a:ea typeface="+mn-ea"/>
              </a:rPr>
              <a:t>Limit the risk of uncontrollable outbreaks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AU" sz="1800" dirty="0">
                <a:ea typeface="+mn-ea"/>
              </a:rPr>
              <a:t>Reduce chemical use and costs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AU" sz="1800" dirty="0">
                <a:ea typeface="+mn-ea"/>
              </a:rPr>
              <a:t>Reduce labour use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en-AU" sz="1800" dirty="0"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griculture_PowerPoint_Template">
  <a:themeElements>
    <a:clrScheme name="Agriculture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griculture_PowerPoint_Template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Agricultur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iculture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iculture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iculture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iculture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iculture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iculture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iculture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iculture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iculture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iculture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iculture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F1E8BCF301E45978F3B7BE6CC2D02" ma:contentTypeVersion="14" ma:contentTypeDescription="Create a new document." ma:contentTypeScope="" ma:versionID="818f757f65bab3ad8f90e9b3d55e1a73">
  <xsd:schema xmlns:xsd="http://www.w3.org/2001/XMLSchema" xmlns:xs="http://www.w3.org/2001/XMLSchema" xmlns:p="http://schemas.microsoft.com/office/2006/metadata/properties" xmlns:ns2="daf91a20-c97a-4ffe-b807-74c73c9a1f2f" xmlns:ns3="6f3c4128-da6e-40ef-b4ea-a7888f9164ab" targetNamespace="http://schemas.microsoft.com/office/2006/metadata/properties" ma:root="true" ma:fieldsID="d7100f14797f59de3b0136a57483d5e5" ns2:_="" ns3:_="">
    <xsd:import namespace="daf91a20-c97a-4ffe-b807-74c73c9a1f2f"/>
    <xsd:import namespace="6f3c4128-da6e-40ef-b4ea-a7888f916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91a20-c97a-4ffe-b807-74c73c9a1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b37cda-9114-4402-b61b-f009cee9d1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c4128-da6e-40ef-b4ea-a7888f9164a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05dfa97-e6e9-4337-bf05-f225a5da1e50}" ma:internalName="TaxCatchAll" ma:showField="CatchAllData" ma:web="6f3c4128-da6e-40ef-b4ea-a7888f9164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9DACF6-3C3C-4511-A9AE-41DD6D82C59A}"/>
</file>

<file path=customXml/itemProps2.xml><?xml version="1.0" encoding="utf-8"?>
<ds:datastoreItem xmlns:ds="http://schemas.openxmlformats.org/officeDocument/2006/customXml" ds:itemID="{85CD2B4C-DA7B-42F0-9E84-5E36F4DA32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4672</TotalTime>
  <Words>1562</Words>
  <Application>Microsoft Office PowerPoint</Application>
  <PresentationFormat>On-screen Show (4:3)</PresentationFormat>
  <Paragraphs>288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Sans</vt:lpstr>
      <vt:lpstr>Times New Roman</vt:lpstr>
      <vt:lpstr>Agriculture_PowerPoint_Template</vt:lpstr>
      <vt:lpstr>Default Theme</vt:lpstr>
      <vt:lpstr>Identifying the Potential Adopters of an Agricultural Innovation</vt:lpstr>
      <vt:lpstr>Potential Adopters</vt:lpstr>
      <vt:lpstr>Key Messages</vt:lpstr>
      <vt:lpstr>Outline</vt:lpstr>
      <vt:lpstr>Adoption decisions</vt:lpstr>
      <vt:lpstr>Predicting consequences</vt:lpstr>
      <vt:lpstr>The Method</vt:lpstr>
      <vt:lpstr>Pest and disease management in NZ grape production</vt:lpstr>
      <vt:lpstr>Benefits sought by growers </vt:lpstr>
      <vt:lpstr>Vineyard Context</vt:lpstr>
      <vt:lpstr>Downy mildew</vt:lpstr>
      <vt:lpstr>Powdery mildew</vt:lpstr>
      <vt:lpstr>Leafroller</vt:lpstr>
      <vt:lpstr>Mite management in the Australian apple industry</vt:lpstr>
      <vt:lpstr>Benefits sought by growers</vt:lpstr>
      <vt:lpstr>Orchard Context</vt:lpstr>
      <vt:lpstr>Mites</vt:lpstr>
      <vt:lpstr>Implications</vt:lpstr>
      <vt:lpstr>Implications - Research</vt:lpstr>
      <vt:lpstr>Implications - Extension</vt:lpstr>
      <vt:lpstr>Implications - Policy</vt:lpstr>
      <vt:lpstr>Conclusion</vt:lpstr>
      <vt:lpstr>Thanks</vt:lpstr>
      <vt:lpstr>Some applications</vt:lpstr>
      <vt:lpstr>Codling moth</vt:lpstr>
    </vt:vector>
  </TitlesOfParts>
  <Company>DSEDPI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rl03</dc:creator>
  <cp:keywords>powerpoint, template, power, point, agriculture powerpoint, CAS powerpoint, powerpoint templates, CAS templates</cp:keywords>
  <dc:description>DPI Agriculture Powerpoint template</dc:description>
  <cp:lastModifiedBy>Geoff Kaine</cp:lastModifiedBy>
  <cp:revision>137</cp:revision>
  <cp:lastPrinted>2014-03-21T02:33:31Z</cp:lastPrinted>
  <dcterms:created xsi:type="dcterms:W3CDTF">2007-10-10T01:28:03Z</dcterms:created>
  <dcterms:modified xsi:type="dcterms:W3CDTF">2023-11-06T21:06:44Z</dcterms:modified>
</cp:coreProperties>
</file>